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57" r:id="rId3"/>
    <p:sldId id="258" r:id="rId4"/>
    <p:sldId id="259" r:id="rId5"/>
    <p:sldId id="260" r:id="rId6"/>
    <p:sldId id="261" r:id="rId7"/>
    <p:sldId id="262" r:id="rId8"/>
    <p:sldId id="270" r:id="rId9"/>
    <p:sldId id="264" r:id="rId10"/>
    <p:sldId id="265" r:id="rId11"/>
    <p:sldId id="266" r:id="rId12"/>
    <p:sldId id="272" r:id="rId1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9" autoAdjust="0"/>
    <p:restoredTop sz="94660"/>
  </p:normalViewPr>
  <p:slideViewPr>
    <p:cSldViewPr snapToGrid="0">
      <p:cViewPr varScale="1">
        <p:scale>
          <a:sx n="83" d="100"/>
          <a:sy n="83" d="100"/>
        </p:scale>
        <p:origin x="629"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F895D50-D2CC-40FB-8B6E-E223A3529A46}"/>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43B146DF-C72A-47CC-A44D-2F02F29764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4976C42D-E2C6-4196-8F79-B1727DB9BF8A}"/>
              </a:ext>
            </a:extLst>
          </p:cNvPr>
          <p:cNvSpPr>
            <a:spLocks noGrp="1"/>
          </p:cNvSpPr>
          <p:nvPr>
            <p:ph type="dt" sz="half" idx="10"/>
          </p:nvPr>
        </p:nvSpPr>
        <p:spPr/>
        <p:txBody>
          <a:bodyPr/>
          <a:lstStyle/>
          <a:p>
            <a:fld id="{7EB3D044-B07C-4DCF-ACD7-395134851DA1}" type="datetimeFigureOut">
              <a:rPr lang="tr-TR" smtClean="0"/>
              <a:t>31.07.2021</a:t>
            </a:fld>
            <a:endParaRPr lang="tr-TR"/>
          </a:p>
        </p:txBody>
      </p:sp>
      <p:sp>
        <p:nvSpPr>
          <p:cNvPr id="5" name="Alt Bilgi Yer Tutucusu 4">
            <a:extLst>
              <a:ext uri="{FF2B5EF4-FFF2-40B4-BE49-F238E27FC236}">
                <a16:creationId xmlns:a16="http://schemas.microsoft.com/office/drawing/2014/main" id="{566B9D6F-ED58-4704-A276-80E6DD358A1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F851920-EF22-4D6F-9AEC-2118EC93977A}"/>
              </a:ext>
            </a:extLst>
          </p:cNvPr>
          <p:cNvSpPr>
            <a:spLocks noGrp="1"/>
          </p:cNvSpPr>
          <p:nvPr>
            <p:ph type="sldNum" sz="quarter" idx="12"/>
          </p:nvPr>
        </p:nvSpPr>
        <p:spPr/>
        <p:txBody>
          <a:bodyPr/>
          <a:lstStyle/>
          <a:p>
            <a:fld id="{A1E99459-FACF-41C7-B4B4-6A4337BF1897}" type="slidenum">
              <a:rPr lang="tr-TR" smtClean="0"/>
              <a:t>‹#›</a:t>
            </a:fld>
            <a:endParaRPr lang="tr-TR"/>
          </a:p>
        </p:txBody>
      </p:sp>
    </p:spTree>
    <p:extLst>
      <p:ext uri="{BB962C8B-B14F-4D97-AF65-F5344CB8AC3E}">
        <p14:creationId xmlns:p14="http://schemas.microsoft.com/office/powerpoint/2010/main" val="208230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3F54382-1D80-42FA-9FC7-A8FB47D7CD56}"/>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2F50F24B-50FD-4CA9-B369-91B70977158C}"/>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68A7E01-D41E-4720-A746-076C0D8CE0B1}"/>
              </a:ext>
            </a:extLst>
          </p:cNvPr>
          <p:cNvSpPr>
            <a:spLocks noGrp="1"/>
          </p:cNvSpPr>
          <p:nvPr>
            <p:ph type="dt" sz="half" idx="10"/>
          </p:nvPr>
        </p:nvSpPr>
        <p:spPr/>
        <p:txBody>
          <a:bodyPr/>
          <a:lstStyle/>
          <a:p>
            <a:fld id="{7EB3D044-B07C-4DCF-ACD7-395134851DA1}" type="datetimeFigureOut">
              <a:rPr lang="tr-TR" smtClean="0"/>
              <a:t>31.07.2021</a:t>
            </a:fld>
            <a:endParaRPr lang="tr-TR"/>
          </a:p>
        </p:txBody>
      </p:sp>
      <p:sp>
        <p:nvSpPr>
          <p:cNvPr id="5" name="Alt Bilgi Yer Tutucusu 4">
            <a:extLst>
              <a:ext uri="{FF2B5EF4-FFF2-40B4-BE49-F238E27FC236}">
                <a16:creationId xmlns:a16="http://schemas.microsoft.com/office/drawing/2014/main" id="{241CFDAD-F506-4424-B141-422E6A96B7B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682B8AD-77F1-4FDC-A53D-AE7084966B66}"/>
              </a:ext>
            </a:extLst>
          </p:cNvPr>
          <p:cNvSpPr>
            <a:spLocks noGrp="1"/>
          </p:cNvSpPr>
          <p:nvPr>
            <p:ph type="sldNum" sz="quarter" idx="12"/>
          </p:nvPr>
        </p:nvSpPr>
        <p:spPr/>
        <p:txBody>
          <a:bodyPr/>
          <a:lstStyle/>
          <a:p>
            <a:fld id="{A1E99459-FACF-41C7-B4B4-6A4337BF1897}" type="slidenum">
              <a:rPr lang="tr-TR" smtClean="0"/>
              <a:t>‹#›</a:t>
            </a:fld>
            <a:endParaRPr lang="tr-TR"/>
          </a:p>
        </p:txBody>
      </p:sp>
    </p:spTree>
    <p:extLst>
      <p:ext uri="{BB962C8B-B14F-4D97-AF65-F5344CB8AC3E}">
        <p14:creationId xmlns:p14="http://schemas.microsoft.com/office/powerpoint/2010/main" val="3373804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7851340A-3FD0-4CDF-BE69-8B9EF4D111FF}"/>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B2231597-144A-4D95-A74B-C11B89C8CC85}"/>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10E97A2-1EF6-4F3C-8629-E750E161095E}"/>
              </a:ext>
            </a:extLst>
          </p:cNvPr>
          <p:cNvSpPr>
            <a:spLocks noGrp="1"/>
          </p:cNvSpPr>
          <p:nvPr>
            <p:ph type="dt" sz="half" idx="10"/>
          </p:nvPr>
        </p:nvSpPr>
        <p:spPr/>
        <p:txBody>
          <a:bodyPr/>
          <a:lstStyle/>
          <a:p>
            <a:fld id="{7EB3D044-B07C-4DCF-ACD7-395134851DA1}" type="datetimeFigureOut">
              <a:rPr lang="tr-TR" smtClean="0"/>
              <a:t>31.07.2021</a:t>
            </a:fld>
            <a:endParaRPr lang="tr-TR"/>
          </a:p>
        </p:txBody>
      </p:sp>
      <p:sp>
        <p:nvSpPr>
          <p:cNvPr id="5" name="Alt Bilgi Yer Tutucusu 4">
            <a:extLst>
              <a:ext uri="{FF2B5EF4-FFF2-40B4-BE49-F238E27FC236}">
                <a16:creationId xmlns:a16="http://schemas.microsoft.com/office/drawing/2014/main" id="{BA3AAC83-D4DB-4E81-8A43-91CA96C1DEE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7F8FD84-2166-42B1-9CC6-F17A10627E5C}"/>
              </a:ext>
            </a:extLst>
          </p:cNvPr>
          <p:cNvSpPr>
            <a:spLocks noGrp="1"/>
          </p:cNvSpPr>
          <p:nvPr>
            <p:ph type="sldNum" sz="quarter" idx="12"/>
          </p:nvPr>
        </p:nvSpPr>
        <p:spPr/>
        <p:txBody>
          <a:bodyPr/>
          <a:lstStyle/>
          <a:p>
            <a:fld id="{A1E99459-FACF-41C7-B4B4-6A4337BF1897}" type="slidenum">
              <a:rPr lang="tr-TR" smtClean="0"/>
              <a:t>‹#›</a:t>
            </a:fld>
            <a:endParaRPr lang="tr-TR"/>
          </a:p>
        </p:txBody>
      </p:sp>
    </p:spTree>
    <p:extLst>
      <p:ext uri="{BB962C8B-B14F-4D97-AF65-F5344CB8AC3E}">
        <p14:creationId xmlns:p14="http://schemas.microsoft.com/office/powerpoint/2010/main" val="3875047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9AB3225-65D9-48C9-B6E5-61258110EFB8}"/>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35931DB1-93CD-446C-A70E-8104B03F874F}"/>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3848067-9703-4224-AD28-1E67C6A223AE}"/>
              </a:ext>
            </a:extLst>
          </p:cNvPr>
          <p:cNvSpPr>
            <a:spLocks noGrp="1"/>
          </p:cNvSpPr>
          <p:nvPr>
            <p:ph type="dt" sz="half" idx="10"/>
          </p:nvPr>
        </p:nvSpPr>
        <p:spPr/>
        <p:txBody>
          <a:bodyPr/>
          <a:lstStyle/>
          <a:p>
            <a:fld id="{7EB3D044-B07C-4DCF-ACD7-395134851DA1}" type="datetimeFigureOut">
              <a:rPr lang="tr-TR" smtClean="0"/>
              <a:t>31.07.2021</a:t>
            </a:fld>
            <a:endParaRPr lang="tr-TR"/>
          </a:p>
        </p:txBody>
      </p:sp>
      <p:sp>
        <p:nvSpPr>
          <p:cNvPr id="5" name="Alt Bilgi Yer Tutucusu 4">
            <a:extLst>
              <a:ext uri="{FF2B5EF4-FFF2-40B4-BE49-F238E27FC236}">
                <a16:creationId xmlns:a16="http://schemas.microsoft.com/office/drawing/2014/main" id="{EDC58605-65B2-430A-9319-BDFAFC6F41A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AF3184B-9306-4F09-9E6E-71E1512451F3}"/>
              </a:ext>
            </a:extLst>
          </p:cNvPr>
          <p:cNvSpPr>
            <a:spLocks noGrp="1"/>
          </p:cNvSpPr>
          <p:nvPr>
            <p:ph type="sldNum" sz="quarter" idx="12"/>
          </p:nvPr>
        </p:nvSpPr>
        <p:spPr/>
        <p:txBody>
          <a:bodyPr/>
          <a:lstStyle/>
          <a:p>
            <a:fld id="{A1E99459-FACF-41C7-B4B4-6A4337BF1897}" type="slidenum">
              <a:rPr lang="tr-TR" smtClean="0"/>
              <a:t>‹#›</a:t>
            </a:fld>
            <a:endParaRPr lang="tr-TR"/>
          </a:p>
        </p:txBody>
      </p:sp>
    </p:spTree>
    <p:extLst>
      <p:ext uri="{BB962C8B-B14F-4D97-AF65-F5344CB8AC3E}">
        <p14:creationId xmlns:p14="http://schemas.microsoft.com/office/powerpoint/2010/main" val="535285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1A6A864-CD6D-42C8-9475-3E315318A751}"/>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1801DD1D-A1D5-48CA-AB8F-E48DB65477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D13CECE7-E199-4DA4-95DB-418E80F41AC5}"/>
              </a:ext>
            </a:extLst>
          </p:cNvPr>
          <p:cNvSpPr>
            <a:spLocks noGrp="1"/>
          </p:cNvSpPr>
          <p:nvPr>
            <p:ph type="dt" sz="half" idx="10"/>
          </p:nvPr>
        </p:nvSpPr>
        <p:spPr/>
        <p:txBody>
          <a:bodyPr/>
          <a:lstStyle/>
          <a:p>
            <a:fld id="{7EB3D044-B07C-4DCF-ACD7-395134851DA1}" type="datetimeFigureOut">
              <a:rPr lang="tr-TR" smtClean="0"/>
              <a:t>31.07.2021</a:t>
            </a:fld>
            <a:endParaRPr lang="tr-TR"/>
          </a:p>
        </p:txBody>
      </p:sp>
      <p:sp>
        <p:nvSpPr>
          <p:cNvPr id="5" name="Alt Bilgi Yer Tutucusu 4">
            <a:extLst>
              <a:ext uri="{FF2B5EF4-FFF2-40B4-BE49-F238E27FC236}">
                <a16:creationId xmlns:a16="http://schemas.microsoft.com/office/drawing/2014/main" id="{86DD02F4-1CE7-47EE-A5F5-5B55E3600AB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41EE022-50AE-41CC-A586-3309CB3EA088}"/>
              </a:ext>
            </a:extLst>
          </p:cNvPr>
          <p:cNvSpPr>
            <a:spLocks noGrp="1"/>
          </p:cNvSpPr>
          <p:nvPr>
            <p:ph type="sldNum" sz="quarter" idx="12"/>
          </p:nvPr>
        </p:nvSpPr>
        <p:spPr/>
        <p:txBody>
          <a:bodyPr/>
          <a:lstStyle/>
          <a:p>
            <a:fld id="{A1E99459-FACF-41C7-B4B4-6A4337BF1897}" type="slidenum">
              <a:rPr lang="tr-TR" smtClean="0"/>
              <a:t>‹#›</a:t>
            </a:fld>
            <a:endParaRPr lang="tr-TR"/>
          </a:p>
        </p:txBody>
      </p:sp>
    </p:spTree>
    <p:extLst>
      <p:ext uri="{BB962C8B-B14F-4D97-AF65-F5344CB8AC3E}">
        <p14:creationId xmlns:p14="http://schemas.microsoft.com/office/powerpoint/2010/main" val="2995951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AFBE815-DD65-41D5-A068-EDF7BB565287}"/>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0958C1BE-09A0-406A-BC28-B6C7D00B4633}"/>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F0A93ABE-7FEE-4665-874A-4B4AB1CFE23B}"/>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242F4C0D-1643-41DF-BA63-99117B85ED8C}"/>
              </a:ext>
            </a:extLst>
          </p:cNvPr>
          <p:cNvSpPr>
            <a:spLocks noGrp="1"/>
          </p:cNvSpPr>
          <p:nvPr>
            <p:ph type="dt" sz="half" idx="10"/>
          </p:nvPr>
        </p:nvSpPr>
        <p:spPr/>
        <p:txBody>
          <a:bodyPr/>
          <a:lstStyle/>
          <a:p>
            <a:fld id="{7EB3D044-B07C-4DCF-ACD7-395134851DA1}" type="datetimeFigureOut">
              <a:rPr lang="tr-TR" smtClean="0"/>
              <a:t>31.07.2021</a:t>
            </a:fld>
            <a:endParaRPr lang="tr-TR"/>
          </a:p>
        </p:txBody>
      </p:sp>
      <p:sp>
        <p:nvSpPr>
          <p:cNvPr id="6" name="Alt Bilgi Yer Tutucusu 5">
            <a:extLst>
              <a:ext uri="{FF2B5EF4-FFF2-40B4-BE49-F238E27FC236}">
                <a16:creationId xmlns:a16="http://schemas.microsoft.com/office/drawing/2014/main" id="{6E92118F-E7DD-4269-A827-1621BD151B6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4C4FB528-A96B-439A-A739-A47550FD4C2F}"/>
              </a:ext>
            </a:extLst>
          </p:cNvPr>
          <p:cNvSpPr>
            <a:spLocks noGrp="1"/>
          </p:cNvSpPr>
          <p:nvPr>
            <p:ph type="sldNum" sz="quarter" idx="12"/>
          </p:nvPr>
        </p:nvSpPr>
        <p:spPr/>
        <p:txBody>
          <a:bodyPr/>
          <a:lstStyle/>
          <a:p>
            <a:fld id="{A1E99459-FACF-41C7-B4B4-6A4337BF1897}" type="slidenum">
              <a:rPr lang="tr-TR" smtClean="0"/>
              <a:t>‹#›</a:t>
            </a:fld>
            <a:endParaRPr lang="tr-TR"/>
          </a:p>
        </p:txBody>
      </p:sp>
    </p:spTree>
    <p:extLst>
      <p:ext uri="{BB962C8B-B14F-4D97-AF65-F5344CB8AC3E}">
        <p14:creationId xmlns:p14="http://schemas.microsoft.com/office/powerpoint/2010/main" val="399721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2394A9F-67BC-48D4-A880-274C7B379A38}"/>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104260CF-6CA0-4E23-82D3-5BE3E3205A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6417EC9E-8650-4E22-8D1D-D061E6244924}"/>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91D01DB4-B28A-481C-AB58-257FD37590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B08F4AE0-8DDD-4984-B6FE-061DB918FBE4}"/>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973DD431-8A91-46B9-87F6-843B4F98D2F1}"/>
              </a:ext>
            </a:extLst>
          </p:cNvPr>
          <p:cNvSpPr>
            <a:spLocks noGrp="1"/>
          </p:cNvSpPr>
          <p:nvPr>
            <p:ph type="dt" sz="half" idx="10"/>
          </p:nvPr>
        </p:nvSpPr>
        <p:spPr/>
        <p:txBody>
          <a:bodyPr/>
          <a:lstStyle/>
          <a:p>
            <a:fld id="{7EB3D044-B07C-4DCF-ACD7-395134851DA1}" type="datetimeFigureOut">
              <a:rPr lang="tr-TR" smtClean="0"/>
              <a:t>31.07.2021</a:t>
            </a:fld>
            <a:endParaRPr lang="tr-TR"/>
          </a:p>
        </p:txBody>
      </p:sp>
      <p:sp>
        <p:nvSpPr>
          <p:cNvPr id="8" name="Alt Bilgi Yer Tutucusu 7">
            <a:extLst>
              <a:ext uri="{FF2B5EF4-FFF2-40B4-BE49-F238E27FC236}">
                <a16:creationId xmlns:a16="http://schemas.microsoft.com/office/drawing/2014/main" id="{623ABBBB-C681-4328-8975-3C422C483CDE}"/>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BFEF8B92-050E-4FC1-BC55-E5C08EABC12D}"/>
              </a:ext>
            </a:extLst>
          </p:cNvPr>
          <p:cNvSpPr>
            <a:spLocks noGrp="1"/>
          </p:cNvSpPr>
          <p:nvPr>
            <p:ph type="sldNum" sz="quarter" idx="12"/>
          </p:nvPr>
        </p:nvSpPr>
        <p:spPr/>
        <p:txBody>
          <a:bodyPr/>
          <a:lstStyle/>
          <a:p>
            <a:fld id="{A1E99459-FACF-41C7-B4B4-6A4337BF1897}" type="slidenum">
              <a:rPr lang="tr-TR" smtClean="0"/>
              <a:t>‹#›</a:t>
            </a:fld>
            <a:endParaRPr lang="tr-TR"/>
          </a:p>
        </p:txBody>
      </p:sp>
    </p:spTree>
    <p:extLst>
      <p:ext uri="{BB962C8B-B14F-4D97-AF65-F5344CB8AC3E}">
        <p14:creationId xmlns:p14="http://schemas.microsoft.com/office/powerpoint/2010/main" val="1816764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AE2DF5-D129-4F4A-A31F-8CBDAB7EC792}"/>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53A061EA-6006-4D8B-A506-7520433448AC}"/>
              </a:ext>
            </a:extLst>
          </p:cNvPr>
          <p:cNvSpPr>
            <a:spLocks noGrp="1"/>
          </p:cNvSpPr>
          <p:nvPr>
            <p:ph type="dt" sz="half" idx="10"/>
          </p:nvPr>
        </p:nvSpPr>
        <p:spPr/>
        <p:txBody>
          <a:bodyPr/>
          <a:lstStyle/>
          <a:p>
            <a:fld id="{7EB3D044-B07C-4DCF-ACD7-395134851DA1}" type="datetimeFigureOut">
              <a:rPr lang="tr-TR" smtClean="0"/>
              <a:t>31.07.2021</a:t>
            </a:fld>
            <a:endParaRPr lang="tr-TR"/>
          </a:p>
        </p:txBody>
      </p:sp>
      <p:sp>
        <p:nvSpPr>
          <p:cNvPr id="4" name="Alt Bilgi Yer Tutucusu 3">
            <a:extLst>
              <a:ext uri="{FF2B5EF4-FFF2-40B4-BE49-F238E27FC236}">
                <a16:creationId xmlns:a16="http://schemas.microsoft.com/office/drawing/2014/main" id="{4CDB9D2C-7A5F-4A8D-836A-611A1A6D9B63}"/>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F70A5643-83F7-42BA-812C-F1FCC3506C1E}"/>
              </a:ext>
            </a:extLst>
          </p:cNvPr>
          <p:cNvSpPr>
            <a:spLocks noGrp="1"/>
          </p:cNvSpPr>
          <p:nvPr>
            <p:ph type="sldNum" sz="quarter" idx="12"/>
          </p:nvPr>
        </p:nvSpPr>
        <p:spPr/>
        <p:txBody>
          <a:bodyPr/>
          <a:lstStyle/>
          <a:p>
            <a:fld id="{A1E99459-FACF-41C7-B4B4-6A4337BF1897}" type="slidenum">
              <a:rPr lang="tr-TR" smtClean="0"/>
              <a:t>‹#›</a:t>
            </a:fld>
            <a:endParaRPr lang="tr-TR"/>
          </a:p>
        </p:txBody>
      </p:sp>
    </p:spTree>
    <p:extLst>
      <p:ext uri="{BB962C8B-B14F-4D97-AF65-F5344CB8AC3E}">
        <p14:creationId xmlns:p14="http://schemas.microsoft.com/office/powerpoint/2010/main" val="2916479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5866AFE9-274B-4196-82AF-DA141A3C99A7}"/>
              </a:ext>
            </a:extLst>
          </p:cNvPr>
          <p:cNvSpPr>
            <a:spLocks noGrp="1"/>
          </p:cNvSpPr>
          <p:nvPr>
            <p:ph type="dt" sz="half" idx="10"/>
          </p:nvPr>
        </p:nvSpPr>
        <p:spPr/>
        <p:txBody>
          <a:bodyPr/>
          <a:lstStyle/>
          <a:p>
            <a:fld id="{7EB3D044-B07C-4DCF-ACD7-395134851DA1}" type="datetimeFigureOut">
              <a:rPr lang="tr-TR" smtClean="0"/>
              <a:t>31.07.2021</a:t>
            </a:fld>
            <a:endParaRPr lang="tr-TR"/>
          </a:p>
        </p:txBody>
      </p:sp>
      <p:sp>
        <p:nvSpPr>
          <p:cNvPr id="3" name="Alt Bilgi Yer Tutucusu 2">
            <a:extLst>
              <a:ext uri="{FF2B5EF4-FFF2-40B4-BE49-F238E27FC236}">
                <a16:creationId xmlns:a16="http://schemas.microsoft.com/office/drawing/2014/main" id="{F1A93612-8A61-4253-B6BD-DB077062CFC0}"/>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85D8C3BC-E8AE-4888-9133-46B52C2BCD77}"/>
              </a:ext>
            </a:extLst>
          </p:cNvPr>
          <p:cNvSpPr>
            <a:spLocks noGrp="1"/>
          </p:cNvSpPr>
          <p:nvPr>
            <p:ph type="sldNum" sz="quarter" idx="12"/>
          </p:nvPr>
        </p:nvSpPr>
        <p:spPr/>
        <p:txBody>
          <a:bodyPr/>
          <a:lstStyle/>
          <a:p>
            <a:fld id="{A1E99459-FACF-41C7-B4B4-6A4337BF1897}" type="slidenum">
              <a:rPr lang="tr-TR" smtClean="0"/>
              <a:t>‹#›</a:t>
            </a:fld>
            <a:endParaRPr lang="tr-TR"/>
          </a:p>
        </p:txBody>
      </p:sp>
    </p:spTree>
    <p:extLst>
      <p:ext uri="{BB962C8B-B14F-4D97-AF65-F5344CB8AC3E}">
        <p14:creationId xmlns:p14="http://schemas.microsoft.com/office/powerpoint/2010/main" val="4219967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7A9B5E9-B1C6-437E-AFEA-9C4BBAD7FEBD}"/>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68FF668B-FC03-4724-8271-FEBC2FCE91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3A630E3D-428B-4403-8918-7CCB0541C0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63ADFACC-FFA7-4879-A3A6-D31E22030863}"/>
              </a:ext>
            </a:extLst>
          </p:cNvPr>
          <p:cNvSpPr>
            <a:spLocks noGrp="1"/>
          </p:cNvSpPr>
          <p:nvPr>
            <p:ph type="dt" sz="half" idx="10"/>
          </p:nvPr>
        </p:nvSpPr>
        <p:spPr/>
        <p:txBody>
          <a:bodyPr/>
          <a:lstStyle/>
          <a:p>
            <a:fld id="{7EB3D044-B07C-4DCF-ACD7-395134851DA1}" type="datetimeFigureOut">
              <a:rPr lang="tr-TR" smtClean="0"/>
              <a:t>31.07.2021</a:t>
            </a:fld>
            <a:endParaRPr lang="tr-TR"/>
          </a:p>
        </p:txBody>
      </p:sp>
      <p:sp>
        <p:nvSpPr>
          <p:cNvPr id="6" name="Alt Bilgi Yer Tutucusu 5">
            <a:extLst>
              <a:ext uri="{FF2B5EF4-FFF2-40B4-BE49-F238E27FC236}">
                <a16:creationId xmlns:a16="http://schemas.microsoft.com/office/drawing/2014/main" id="{E8E5BED0-C432-42B6-86B4-62F748FAED4F}"/>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52C54E6-02EC-4003-B4A7-7BAB2433815F}"/>
              </a:ext>
            </a:extLst>
          </p:cNvPr>
          <p:cNvSpPr>
            <a:spLocks noGrp="1"/>
          </p:cNvSpPr>
          <p:nvPr>
            <p:ph type="sldNum" sz="quarter" idx="12"/>
          </p:nvPr>
        </p:nvSpPr>
        <p:spPr/>
        <p:txBody>
          <a:bodyPr/>
          <a:lstStyle/>
          <a:p>
            <a:fld id="{A1E99459-FACF-41C7-B4B4-6A4337BF1897}" type="slidenum">
              <a:rPr lang="tr-TR" smtClean="0"/>
              <a:t>‹#›</a:t>
            </a:fld>
            <a:endParaRPr lang="tr-TR"/>
          </a:p>
        </p:txBody>
      </p:sp>
    </p:spTree>
    <p:extLst>
      <p:ext uri="{BB962C8B-B14F-4D97-AF65-F5344CB8AC3E}">
        <p14:creationId xmlns:p14="http://schemas.microsoft.com/office/powerpoint/2010/main" val="528215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6215212-1538-4993-BFAE-FCA9B4D88C2F}"/>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88809276-25FB-4107-ADAE-0822E15B64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D2662D1C-373B-4966-A0D3-CB4FF25E60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18DD3CCE-B082-4ADF-81DF-B487F377E41C}"/>
              </a:ext>
            </a:extLst>
          </p:cNvPr>
          <p:cNvSpPr>
            <a:spLocks noGrp="1"/>
          </p:cNvSpPr>
          <p:nvPr>
            <p:ph type="dt" sz="half" idx="10"/>
          </p:nvPr>
        </p:nvSpPr>
        <p:spPr/>
        <p:txBody>
          <a:bodyPr/>
          <a:lstStyle/>
          <a:p>
            <a:fld id="{7EB3D044-B07C-4DCF-ACD7-395134851DA1}" type="datetimeFigureOut">
              <a:rPr lang="tr-TR" smtClean="0"/>
              <a:t>31.07.2021</a:t>
            </a:fld>
            <a:endParaRPr lang="tr-TR"/>
          </a:p>
        </p:txBody>
      </p:sp>
      <p:sp>
        <p:nvSpPr>
          <p:cNvPr id="6" name="Alt Bilgi Yer Tutucusu 5">
            <a:extLst>
              <a:ext uri="{FF2B5EF4-FFF2-40B4-BE49-F238E27FC236}">
                <a16:creationId xmlns:a16="http://schemas.microsoft.com/office/drawing/2014/main" id="{ACD831D2-55FD-4559-8CC2-0B55D9AAEB9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6AEDB9CC-4A79-45D7-9D1E-93A981E2E0EA}"/>
              </a:ext>
            </a:extLst>
          </p:cNvPr>
          <p:cNvSpPr>
            <a:spLocks noGrp="1"/>
          </p:cNvSpPr>
          <p:nvPr>
            <p:ph type="sldNum" sz="quarter" idx="12"/>
          </p:nvPr>
        </p:nvSpPr>
        <p:spPr/>
        <p:txBody>
          <a:bodyPr/>
          <a:lstStyle/>
          <a:p>
            <a:fld id="{A1E99459-FACF-41C7-B4B4-6A4337BF1897}" type="slidenum">
              <a:rPr lang="tr-TR" smtClean="0"/>
              <a:t>‹#›</a:t>
            </a:fld>
            <a:endParaRPr lang="tr-TR"/>
          </a:p>
        </p:txBody>
      </p:sp>
    </p:spTree>
    <p:extLst>
      <p:ext uri="{BB962C8B-B14F-4D97-AF65-F5344CB8AC3E}">
        <p14:creationId xmlns:p14="http://schemas.microsoft.com/office/powerpoint/2010/main" val="1375465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1F0F99AF-371E-4164-B8DC-93320315C6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1A978B04-C1C9-4EF5-A9E5-7BC04D04E6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C237A5D-07D4-41BB-9F66-AB0A9C943C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B3D044-B07C-4DCF-ACD7-395134851DA1}" type="datetimeFigureOut">
              <a:rPr lang="tr-TR" smtClean="0"/>
              <a:t>31.07.2021</a:t>
            </a:fld>
            <a:endParaRPr lang="tr-TR"/>
          </a:p>
        </p:txBody>
      </p:sp>
      <p:sp>
        <p:nvSpPr>
          <p:cNvPr id="5" name="Alt Bilgi Yer Tutucusu 4">
            <a:extLst>
              <a:ext uri="{FF2B5EF4-FFF2-40B4-BE49-F238E27FC236}">
                <a16:creationId xmlns:a16="http://schemas.microsoft.com/office/drawing/2014/main" id="{6D1FDFA7-1F26-431D-8281-28E2DF1FC7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A549C0F4-0229-482D-8991-97C291940C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E99459-FACF-41C7-B4B4-6A4337BF1897}" type="slidenum">
              <a:rPr lang="tr-TR" smtClean="0"/>
              <a:t>‹#›</a:t>
            </a:fld>
            <a:endParaRPr lang="tr-TR"/>
          </a:p>
        </p:txBody>
      </p:sp>
    </p:spTree>
    <p:extLst>
      <p:ext uri="{BB962C8B-B14F-4D97-AF65-F5344CB8AC3E}">
        <p14:creationId xmlns:p14="http://schemas.microsoft.com/office/powerpoint/2010/main" val="1209908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ismailhakkiguney@ogm.gov.tr"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gonder.org.tr/?s=BODAR" TargetMode="External"/><Relationship Id="rId7" Type="http://schemas.openxmlformats.org/officeDocument/2006/relationships/hyperlink" Target="https://ormuhworld.com/" TargetMode="External"/><Relationship Id="rId2" Type="http://schemas.openxmlformats.org/officeDocument/2006/relationships/hyperlink" Target="http://www.gonder.org.tr/?s=K%C4%B1rg%C4%B1z" TargetMode="External"/><Relationship Id="rId1" Type="http://schemas.openxmlformats.org/officeDocument/2006/relationships/slideLayout" Target="../slideLayouts/slideLayout4.xml"/><Relationship Id="rId6" Type="http://schemas.openxmlformats.org/officeDocument/2006/relationships/hyperlink" Target="http://www.gonder.org.tr/?s=%C3%87ekerek" TargetMode="External"/><Relationship Id="rId5" Type="http://schemas.openxmlformats.org/officeDocument/2006/relationships/hyperlink" Target="http://www.gonder.org.tr/?s=Bolaman" TargetMode="External"/><Relationship Id="rId4" Type="http://schemas.openxmlformats.org/officeDocument/2006/relationships/hyperlink" Target="http://www.gonder.org.tr/?s=Odun+D%C4%B1%C5%9F%C4%B1+Orman+%C3%9Cr%C3%BCnleri"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projects.worldbank.org/en/projects-operations/project-detail/P172562" TargetMode="External"/><Relationship Id="rId7" Type="http://schemas.openxmlformats.org/officeDocument/2006/relationships/hyperlink" Target="http://www.gonder.org.tr/?p=10602" TargetMode="External"/><Relationship Id="rId2" Type="http://schemas.openxmlformats.org/officeDocument/2006/relationships/hyperlink" Target="https://tulip.ogm.gov.tr/SitePages/OGM/OGMDefault.aspx" TargetMode="External"/><Relationship Id="rId1" Type="http://schemas.openxmlformats.org/officeDocument/2006/relationships/slideLayout" Target="../slideLayouts/slideLayout4.xml"/><Relationship Id="rId6" Type="http://schemas.openxmlformats.org/officeDocument/2006/relationships/hyperlink" Target="http://www.gonder.org.tr/?p=10631" TargetMode="External"/><Relationship Id="rId5" Type="http://schemas.openxmlformats.org/officeDocument/2006/relationships/hyperlink" Target="https://www.worldbank.org/en/news/press-release/2021/06/09/world-bank-provides-turkey-135-million-to-improve-climate-resilience-and-livelihoods-for-rural-communities-in-river-basi" TargetMode="External"/><Relationship Id="rId4" Type="http://schemas.openxmlformats.org/officeDocument/2006/relationships/hyperlink" Target="https://www.worldbank.org/tr/news/press-release/2021/06/09/world-bank-provides-turkey-135-million-to-improve-climate-resilience-and-livelihoods-for-rural-communities-in-river-basi"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global.tbmm.gov.tr/docs/constitution_en.pdf" TargetMode="External"/><Relationship Id="rId2" Type="http://schemas.openxmlformats.org/officeDocument/2006/relationships/hyperlink" Target="http://www.tmmob.org.tr/en/hukuk/legal-framework/6235-numbered-turkish-engineer-and-architect-chambers-union-law"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www.tmmob.org.tr/en/hukuk/legal-framework/6235-numbered-turkish-engineer-and-architect-chambers-union-law"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www.wfeo.org/" TargetMode="External"/><Relationship Id="rId2" Type="http://schemas.openxmlformats.org/officeDocument/2006/relationships/hyperlink" Target="https://www.feani.org/"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ormuh.org.tr/tmmob-orman-muhendisleri-odasi-ana-yonetmeligi-rg.-05.11.2020-31295-son-hali" TargetMode="External"/><Relationship Id="rId2" Type="http://schemas.openxmlformats.org/officeDocument/2006/relationships/hyperlink" Target="https://www.resmigazete.gov.tr/eskiler/2006/07/20060712.htm"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s://www.resmigazete.gov.tr/eskiler/2019/08/20190802-11.pdf"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foresteurope.org/" TargetMode="External"/><Relationship Id="rId7" Type="http://schemas.openxmlformats.org/officeDocument/2006/relationships/hyperlink" Target="http://www.gonder.org.tr/?p=8510" TargetMode="External"/><Relationship Id="rId2" Type="http://schemas.openxmlformats.org/officeDocument/2006/relationships/hyperlink" Target="http://www.european-foresters.eu/" TargetMode="External"/><Relationship Id="rId1" Type="http://schemas.openxmlformats.org/officeDocument/2006/relationships/slideLayout" Target="../slideLayouts/slideLayout4.xml"/><Relationship Id="rId6" Type="http://schemas.openxmlformats.org/officeDocument/2006/relationships/hyperlink" Target="http://www.ceforg.eu/" TargetMode="External"/><Relationship Id="rId5" Type="http://schemas.openxmlformats.org/officeDocument/2006/relationships/hyperlink" Target="https://unece.org/forests" TargetMode="External"/><Relationship Id="rId4" Type="http://schemas.openxmlformats.org/officeDocument/2006/relationships/hyperlink" Target="https://ec.europa.eu/environment/forests/index_en.ht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gonder.org.tr/?p=7085" TargetMode="External"/><Relationship Id="rId2" Type="http://schemas.openxmlformats.org/officeDocument/2006/relationships/hyperlink" Target="http://www.gonder.org.tr/?p=7268"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hyperlink" Target="http://www.landuse-association.kg/" TargetMode="External"/><Relationship Id="rId3" Type="http://schemas.openxmlformats.org/officeDocument/2006/relationships/hyperlink" Target="http://ahik.org/" TargetMode="External"/><Relationship Id="rId7" Type="http://schemas.openxmlformats.org/officeDocument/2006/relationships/hyperlink" Target="http://aifm.org/en" TargetMode="External"/><Relationship Id="rId2" Type="http://schemas.openxmlformats.org/officeDocument/2006/relationships/hyperlink" Target="http://www.albaforest.com/" TargetMode="External"/><Relationship Id="rId1" Type="http://schemas.openxmlformats.org/officeDocument/2006/relationships/slideLayout" Target="../slideLayouts/slideLayout7.xml"/><Relationship Id="rId6" Type="http://schemas.openxmlformats.org/officeDocument/2006/relationships/hyperlink" Target="http://usitfbih.ba/" TargetMode="External"/><Relationship Id="rId5" Type="http://schemas.openxmlformats.org/officeDocument/2006/relationships/hyperlink" Target="http://ssspdp.ba/" TargetMode="External"/><Relationship Id="rId10" Type="http://schemas.openxmlformats.org/officeDocument/2006/relationships/hyperlink" Target="https://federatiasilva.ro/" TargetMode="External"/><Relationship Id="rId4" Type="http://schemas.openxmlformats.org/officeDocument/2006/relationships/hyperlink" Target="http://www.slobih.ba/" TargetMode="External"/><Relationship Id="rId9" Type="http://schemas.openxmlformats.org/officeDocument/2006/relationships/hyperlink" Target="http://efdsz.h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2DA6C90-6D87-4F25-90C0-7F3B19555056}"/>
              </a:ext>
            </a:extLst>
          </p:cNvPr>
          <p:cNvSpPr>
            <a:spLocks noGrp="1"/>
          </p:cNvSpPr>
          <p:nvPr>
            <p:ph type="ctrTitle"/>
          </p:nvPr>
        </p:nvSpPr>
        <p:spPr>
          <a:xfrm>
            <a:off x="7030655" y="158361"/>
            <a:ext cx="4834058" cy="1964942"/>
          </a:xfrm>
        </p:spPr>
        <p:txBody>
          <a:bodyPr anchor="b">
            <a:noAutofit/>
          </a:bodyPr>
          <a:lstStyle/>
          <a:p>
            <a:pPr algn="l"/>
            <a:r>
              <a:rPr lang="en-US" sz="2400" b="1" dirty="0" smtClean="0">
                <a:latin typeface="Cambria" panose="02040503050406030204" pitchFamily="18" charset="0"/>
              </a:rPr>
              <a:t>Conference on Climate Change Impact on Forests of Central Asia </a:t>
            </a:r>
            <a:r>
              <a:rPr lang="tr-TR" sz="2400" b="1" dirty="0" smtClean="0">
                <a:latin typeface="Cambria" panose="02040503050406030204" pitchFamily="18" charset="0"/>
              </a:rPr>
              <a:t/>
            </a:r>
            <a:br>
              <a:rPr lang="tr-TR" sz="2400" b="1" dirty="0" smtClean="0">
                <a:latin typeface="Cambria" panose="02040503050406030204" pitchFamily="18" charset="0"/>
              </a:rPr>
            </a:br>
            <a:r>
              <a:rPr lang="en-US" sz="2400" b="1" dirty="0">
                <a:latin typeface="Cambria" panose="02040503050406030204" pitchFamily="18" charset="0"/>
              </a:rPr>
              <a:t>3-5 August 2021</a:t>
            </a:r>
            <a:br>
              <a:rPr lang="en-US" sz="2400" b="1" dirty="0">
                <a:latin typeface="Cambria" panose="02040503050406030204" pitchFamily="18" charset="0"/>
              </a:rPr>
            </a:br>
            <a:r>
              <a:rPr lang="en-US" sz="2400" b="1" dirty="0">
                <a:latin typeface="Cambria" panose="02040503050406030204" pitchFamily="18" charset="0"/>
              </a:rPr>
              <a:t>Antalya/Turkey</a:t>
            </a:r>
            <a:br>
              <a:rPr lang="en-US" sz="2400" b="1" dirty="0">
                <a:latin typeface="Cambria" panose="02040503050406030204" pitchFamily="18" charset="0"/>
              </a:rPr>
            </a:br>
            <a:endParaRPr lang="en-US" sz="2400" b="1" dirty="0">
              <a:latin typeface="Cambria" panose="02040503050406030204" pitchFamily="18" charset="0"/>
            </a:endParaRPr>
          </a:p>
        </p:txBody>
      </p:sp>
      <p:sp>
        <p:nvSpPr>
          <p:cNvPr id="3" name="Alt Başlık 2">
            <a:extLst>
              <a:ext uri="{FF2B5EF4-FFF2-40B4-BE49-F238E27FC236}">
                <a16:creationId xmlns:a16="http://schemas.microsoft.com/office/drawing/2014/main" id="{5A006E7C-3B29-48A2-B85D-06C346125726}"/>
              </a:ext>
            </a:extLst>
          </p:cNvPr>
          <p:cNvSpPr>
            <a:spLocks noGrp="1"/>
          </p:cNvSpPr>
          <p:nvPr>
            <p:ph type="subTitle" idx="1"/>
          </p:nvPr>
        </p:nvSpPr>
        <p:spPr>
          <a:xfrm>
            <a:off x="6918041" y="2540001"/>
            <a:ext cx="5059284" cy="962635"/>
          </a:xfrm>
        </p:spPr>
        <p:style>
          <a:lnRef idx="3">
            <a:schemeClr val="lt1"/>
          </a:lnRef>
          <a:fillRef idx="1">
            <a:schemeClr val="accent4"/>
          </a:fillRef>
          <a:effectRef idx="1">
            <a:schemeClr val="accent4"/>
          </a:effectRef>
          <a:fontRef idx="minor">
            <a:schemeClr val="lt1"/>
          </a:fontRef>
        </p:style>
        <p:txBody>
          <a:bodyPr anchor="t">
            <a:normAutofit fontScale="92500" lnSpcReduction="10000"/>
          </a:bodyPr>
          <a:lstStyle/>
          <a:p>
            <a:r>
              <a:rPr lang="en-US" dirty="0" smtClean="0"/>
              <a:t>International and national activities of </a:t>
            </a:r>
            <a:r>
              <a:rPr lang="tr-TR" dirty="0" smtClean="0"/>
              <a:t>the Chamber of Forest Engineers (</a:t>
            </a:r>
            <a:r>
              <a:rPr lang="en-US" dirty="0" smtClean="0"/>
              <a:t>OMO</a:t>
            </a:r>
            <a:r>
              <a:rPr lang="tr-TR" dirty="0" smtClean="0"/>
              <a:t>)</a:t>
            </a:r>
            <a:endParaRPr lang="en-US" dirty="0" smtClean="0"/>
          </a:p>
          <a:p>
            <a:r>
              <a:rPr lang="en-US" sz="1600" b="1" dirty="0" smtClean="0">
                <a:latin typeface="Cambria" panose="02040503050406030204" pitchFamily="18" charset="0"/>
              </a:rPr>
              <a:t>4 August 2021, 09:15-09:30</a:t>
            </a:r>
            <a:endParaRPr lang="en-US" sz="1600" b="1" dirty="0">
              <a:latin typeface="Cambria" panose="02040503050406030204" pitchFamily="18" charset="0"/>
            </a:endParaRPr>
          </a:p>
        </p:txBody>
      </p:sp>
      <p:pic>
        <p:nvPicPr>
          <p:cNvPr id="4" name="Resim 3">
            <a:extLst>
              <a:ext uri="{FF2B5EF4-FFF2-40B4-BE49-F238E27FC236}">
                <a16:creationId xmlns:a16="http://schemas.microsoft.com/office/drawing/2014/main" id="{2A6E0427-120E-4537-96FC-A479A1982B48}"/>
              </a:ext>
            </a:extLst>
          </p:cNvPr>
          <p:cNvPicPr>
            <a:picLocks noChangeAspect="1"/>
          </p:cNvPicPr>
          <p:nvPr/>
        </p:nvPicPr>
        <p:blipFill rotWithShape="1">
          <a:blip r:embed="rId2"/>
          <a:srcRect l="23135"/>
          <a:stretch/>
        </p:blipFill>
        <p:spPr>
          <a:xfrm>
            <a:off x="0"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5" name="Dikdörtgen 4"/>
          <p:cNvSpPr/>
          <p:nvPr/>
        </p:nvSpPr>
        <p:spPr>
          <a:xfrm>
            <a:off x="6576292" y="4945501"/>
            <a:ext cx="5288421" cy="1200329"/>
          </a:xfrm>
          <a:prstGeom prst="rect">
            <a:avLst/>
          </a:prstGeom>
        </p:spPr>
        <p:txBody>
          <a:bodyPr wrap="square">
            <a:spAutoFit/>
          </a:bodyPr>
          <a:lstStyle/>
          <a:p>
            <a:r>
              <a:rPr lang="en-US" dirty="0" smtClean="0"/>
              <a:t>Name:</a:t>
            </a:r>
            <a:r>
              <a:rPr lang="tr-TR" dirty="0" smtClean="0"/>
              <a:t> İsmail Hakkı Güney</a:t>
            </a:r>
            <a:endParaRPr lang="en-US" dirty="0" smtClean="0"/>
          </a:p>
          <a:p>
            <a:r>
              <a:rPr lang="en-US" dirty="0" smtClean="0"/>
              <a:t>Position: Member </a:t>
            </a:r>
            <a:r>
              <a:rPr lang="en-US" dirty="0"/>
              <a:t>of the Steering Committee</a:t>
            </a:r>
            <a:endParaRPr lang="en-US" dirty="0" smtClean="0"/>
          </a:p>
          <a:p>
            <a:r>
              <a:rPr lang="en-US" dirty="0" smtClean="0"/>
              <a:t>Institute:</a:t>
            </a:r>
            <a:r>
              <a:rPr lang="tr-TR" dirty="0" smtClean="0"/>
              <a:t> Chamber of Forest Engineers of Turkey</a:t>
            </a:r>
            <a:endParaRPr lang="en-US" dirty="0" smtClean="0"/>
          </a:p>
          <a:p>
            <a:r>
              <a:rPr lang="en-US" dirty="0" smtClean="0"/>
              <a:t>Email: </a:t>
            </a:r>
            <a:r>
              <a:rPr lang="en-US" dirty="0" smtClean="0">
                <a:hlinkClick r:id="rId3"/>
              </a:rPr>
              <a:t>ismailhakkiguney@ogm.gov.tr</a:t>
            </a:r>
            <a:r>
              <a:rPr lang="tr-TR" dirty="0" smtClean="0"/>
              <a:t> </a:t>
            </a:r>
            <a:r>
              <a:rPr lang="en-US" dirty="0" smtClean="0"/>
              <a:t> </a:t>
            </a:r>
            <a:r>
              <a:rPr lang="tr-TR" dirty="0" smtClean="0"/>
              <a:t> </a:t>
            </a:r>
            <a:endParaRPr lang="en-US" dirty="0"/>
          </a:p>
        </p:txBody>
      </p:sp>
    </p:spTree>
    <p:extLst>
      <p:ext uri="{BB962C8B-B14F-4D97-AF65-F5344CB8AC3E}">
        <p14:creationId xmlns:p14="http://schemas.microsoft.com/office/powerpoint/2010/main" val="1456508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4E6F40A-6573-4410-8DFB-B8D3788BCF91}"/>
              </a:ext>
            </a:extLst>
          </p:cNvPr>
          <p:cNvSpPr>
            <a:spLocks noGrp="1"/>
          </p:cNvSpPr>
          <p:nvPr>
            <p:ph type="title"/>
          </p:nvPr>
        </p:nvSpPr>
        <p:spPr>
          <a:xfrm>
            <a:off x="838200" y="365126"/>
            <a:ext cx="10515600" cy="916920"/>
          </a:xfrm>
        </p:spPr>
        <p:style>
          <a:lnRef idx="1">
            <a:schemeClr val="accent4"/>
          </a:lnRef>
          <a:fillRef idx="2">
            <a:schemeClr val="accent4"/>
          </a:fillRef>
          <a:effectRef idx="1">
            <a:schemeClr val="accent4"/>
          </a:effectRef>
          <a:fontRef idx="minor">
            <a:schemeClr val="dk1"/>
          </a:fontRef>
        </p:style>
        <p:txBody>
          <a:bodyPr>
            <a:normAutofit/>
          </a:bodyPr>
          <a:lstStyle/>
          <a:p>
            <a:r>
              <a:rPr lang="tr-TR" sz="2800" dirty="0" err="1"/>
              <a:t>Cooperation</a:t>
            </a:r>
            <a:r>
              <a:rPr lang="tr-TR" sz="2800" dirty="0"/>
              <a:t> </a:t>
            </a:r>
            <a:r>
              <a:rPr lang="tr-TR" sz="2800" dirty="0" err="1"/>
              <a:t>with</a:t>
            </a:r>
            <a:r>
              <a:rPr lang="tr-TR" sz="2800" dirty="0"/>
              <a:t> </a:t>
            </a:r>
            <a:r>
              <a:rPr lang="tr-TR" sz="2800" dirty="0" smtClean="0"/>
              <a:t>FAO-</a:t>
            </a:r>
            <a:r>
              <a:rPr lang="tr-TR" sz="2800" dirty="0" err="1" smtClean="0"/>
              <a:t>LoAs</a:t>
            </a:r>
            <a:r>
              <a:rPr lang="tr-TR" sz="2800" dirty="0" smtClean="0"/>
              <a:t>/FAO İle Yapılan Çalışmalar</a:t>
            </a:r>
            <a:endParaRPr lang="tr-TR" sz="2800" dirty="0"/>
          </a:p>
        </p:txBody>
      </p:sp>
      <p:sp>
        <p:nvSpPr>
          <p:cNvPr id="3" name="İçerik Yer Tutucusu 2">
            <a:extLst>
              <a:ext uri="{FF2B5EF4-FFF2-40B4-BE49-F238E27FC236}">
                <a16:creationId xmlns:a16="http://schemas.microsoft.com/office/drawing/2014/main" id="{DB0FE190-3F91-46A8-A20C-2E9F632A583C}"/>
              </a:ext>
            </a:extLst>
          </p:cNvPr>
          <p:cNvSpPr>
            <a:spLocks noGrp="1"/>
          </p:cNvSpPr>
          <p:nvPr>
            <p:ph sz="half" idx="1"/>
          </p:nvPr>
        </p:nvSpPr>
        <p:spPr/>
        <p:txBody>
          <a:bodyPr>
            <a:normAutofit fontScale="92500" lnSpcReduction="10000"/>
          </a:bodyPr>
          <a:lstStyle/>
          <a:p>
            <a:pPr marL="342900" indent="-342900" algn="just">
              <a:buFont typeface="+mj-lt"/>
              <a:buAutoNum type="arabicPeriod"/>
            </a:pPr>
            <a:r>
              <a:rPr lang="en-US" sz="1200" b="1" dirty="0" smtClean="0"/>
              <a:t>March 2019- </a:t>
            </a:r>
            <a:r>
              <a:rPr lang="en-US" sz="1200" dirty="0" smtClean="0"/>
              <a:t>LoA for Provision of training on various subjects for the employees of forest enterprises of the State Agency for Environmental Protection and Forestry of Kyrgyz Republic.</a:t>
            </a:r>
          </a:p>
          <a:p>
            <a:pPr marL="342900" indent="-342900" algn="just">
              <a:buFont typeface="+mj-lt"/>
              <a:buAutoNum type="arabicPeriod"/>
            </a:pPr>
            <a:r>
              <a:rPr lang="en-US" sz="1200" b="1" dirty="0" smtClean="0"/>
              <a:t>September 2019- LoA </a:t>
            </a:r>
            <a:r>
              <a:rPr lang="en-US" sz="1200" dirty="0" smtClean="0"/>
              <a:t>For provision of “Development of the draft of the full-fledged project document on ‘Restoration of Degraded Forests and Other Lands for financing under FTFP” </a:t>
            </a:r>
          </a:p>
          <a:p>
            <a:pPr marL="342900" indent="-342900" algn="just">
              <a:buFont typeface="+mj-lt"/>
              <a:buAutoNum type="arabicPeriod"/>
            </a:pPr>
            <a:r>
              <a:rPr lang="en-US" sz="1200" b="1" dirty="0" smtClean="0"/>
              <a:t>October 2019- LoA-</a:t>
            </a:r>
            <a:r>
              <a:rPr lang="en-US" sz="1200" dirty="0" smtClean="0"/>
              <a:t>For provision of  “Biophysical Data Assessment in support of Monitoring of the Restoration Activities under the Great Green Wall Initiative</a:t>
            </a:r>
          </a:p>
          <a:p>
            <a:pPr marL="342900" indent="-342900" algn="just">
              <a:buFont typeface="+mj-lt"/>
              <a:buAutoNum type="arabicPeriod"/>
            </a:pPr>
            <a:r>
              <a:rPr lang="en-US" sz="1200" b="1" dirty="0" smtClean="0"/>
              <a:t>December 2019-</a:t>
            </a:r>
            <a:r>
              <a:rPr lang="en-US" sz="1200" dirty="0" smtClean="0"/>
              <a:t> LoA for provision of Technical Guideline on sustainable management of NWFPs and the Status Reports on specific selected products</a:t>
            </a:r>
          </a:p>
          <a:p>
            <a:pPr marL="342900" indent="-342900" algn="just">
              <a:buFont typeface="+mj-lt"/>
              <a:buAutoNum type="arabicPeriod"/>
            </a:pPr>
            <a:r>
              <a:rPr lang="en-US" sz="1200" b="1" dirty="0" smtClean="0"/>
              <a:t>July 2020- </a:t>
            </a:r>
            <a:r>
              <a:rPr lang="en-US" sz="1200" dirty="0" smtClean="0"/>
              <a:t>LoA For provision of “Conducting economic and social impact assessments for developing Feasibility Study and Environmental and Social Instruments for formulation and implementation of the </a:t>
            </a:r>
            <a:r>
              <a:rPr lang="en-US" sz="1200" b="1" dirty="0" smtClean="0"/>
              <a:t>Bolaman</a:t>
            </a:r>
            <a:r>
              <a:rPr lang="en-US" sz="1200" dirty="0" smtClean="0"/>
              <a:t> River Basin Rehabilitation Project</a:t>
            </a:r>
          </a:p>
          <a:p>
            <a:pPr marL="342900" indent="-342900" algn="just">
              <a:buFont typeface="+mj-lt"/>
              <a:buAutoNum type="arabicPeriod"/>
            </a:pPr>
            <a:r>
              <a:rPr lang="en-US" sz="1200" b="1" dirty="0" smtClean="0"/>
              <a:t>October </a:t>
            </a:r>
            <a:r>
              <a:rPr lang="en-US" sz="1200" b="1" dirty="0" smtClean="0"/>
              <a:t>2020- </a:t>
            </a:r>
            <a:r>
              <a:rPr lang="en-US" sz="1200" dirty="0" smtClean="0"/>
              <a:t>LoA For provision of “Conducting economic and social impact assessments for developing Feasibility Study and Environmental and Social Instruments for formulation and implementation of the </a:t>
            </a:r>
            <a:r>
              <a:rPr lang="tr-TR" sz="1200" b="1" dirty="0" smtClean="0"/>
              <a:t>Çekerek</a:t>
            </a:r>
            <a:r>
              <a:rPr lang="en-US" sz="1200" dirty="0" smtClean="0"/>
              <a:t> River Basin Rehabilitation Project</a:t>
            </a:r>
            <a:endParaRPr lang="tr-TR" sz="1200" dirty="0" smtClean="0"/>
          </a:p>
          <a:p>
            <a:pPr marL="342900" indent="-342900" algn="just">
              <a:buFont typeface="+mj-lt"/>
              <a:buAutoNum type="arabicPeriod"/>
            </a:pPr>
            <a:r>
              <a:rPr lang="tr-TR" sz="1200" b="1" dirty="0" smtClean="0"/>
              <a:t>April 2021-</a:t>
            </a:r>
            <a:r>
              <a:rPr lang="tr-TR" sz="1200" dirty="0" smtClean="0"/>
              <a:t>LoA </a:t>
            </a:r>
            <a:r>
              <a:rPr lang="en-US" sz="1200" dirty="0" smtClean="0"/>
              <a:t>For </a:t>
            </a:r>
            <a:r>
              <a:rPr lang="en-US" sz="1200" dirty="0"/>
              <a:t>provision </a:t>
            </a:r>
            <a:r>
              <a:rPr lang="en-US" sz="1200" dirty="0" smtClean="0"/>
              <a:t>of</a:t>
            </a:r>
            <a:r>
              <a:rPr lang="tr-TR" sz="1200" dirty="0" smtClean="0"/>
              <a:t> </a:t>
            </a:r>
            <a:r>
              <a:rPr lang="en-US" sz="1200" dirty="0" smtClean="0"/>
              <a:t>“</a:t>
            </a:r>
            <a:r>
              <a:rPr lang="en-US" sz="1200" dirty="0"/>
              <a:t>Development of the Guidelines on Sustainable Forest Management under the Impact of Climate Change in Central Asia including organization of a Conference on Climate Change Impact on Forests of Central Asia and development of the Guidelines on Safeguarding Native Tree Species for Conservation of Genetic Biodiversity in Central Asia including organization of the related Training workshop”</a:t>
            </a:r>
          </a:p>
          <a:p>
            <a:pPr marL="800100" lvl="1" indent="-342900" algn="just">
              <a:buFont typeface="+mj-lt"/>
              <a:buAutoNum type="arabicPeriod"/>
            </a:pPr>
            <a:endParaRPr lang="en-US" sz="1200" dirty="0" smtClean="0"/>
          </a:p>
          <a:p>
            <a:pPr lvl="1"/>
            <a:endParaRPr lang="en-US" sz="1200" dirty="0"/>
          </a:p>
          <a:p>
            <a:pPr lvl="1"/>
            <a:endParaRPr lang="tr-TR" sz="1200" dirty="0"/>
          </a:p>
          <a:p>
            <a:pPr lvl="1"/>
            <a:endParaRPr lang="en-US" sz="1200" b="1" dirty="0"/>
          </a:p>
        </p:txBody>
      </p:sp>
      <p:sp>
        <p:nvSpPr>
          <p:cNvPr id="4" name="İçerik Yer Tutucusu 3">
            <a:extLst>
              <a:ext uri="{FF2B5EF4-FFF2-40B4-BE49-F238E27FC236}">
                <a16:creationId xmlns:a16="http://schemas.microsoft.com/office/drawing/2014/main" id="{355F6D8D-515B-45B2-A68C-9030FAB1A5F0}"/>
              </a:ext>
            </a:extLst>
          </p:cNvPr>
          <p:cNvSpPr>
            <a:spLocks noGrp="1"/>
          </p:cNvSpPr>
          <p:nvPr>
            <p:ph sz="half" idx="2"/>
          </p:nvPr>
        </p:nvSpPr>
        <p:spPr/>
        <p:txBody>
          <a:bodyPr>
            <a:normAutofit fontScale="85000" lnSpcReduction="20000"/>
          </a:bodyPr>
          <a:lstStyle/>
          <a:p>
            <a:pPr marL="342900" indent="-342900">
              <a:buFont typeface="+mj-lt"/>
              <a:buAutoNum type="arabicPeriod"/>
            </a:pPr>
            <a:r>
              <a:rPr lang="tr-TR" sz="1200" b="1" dirty="0" smtClean="0"/>
              <a:t>Mart </a:t>
            </a:r>
            <a:r>
              <a:rPr lang="tr-TR" sz="1200" b="1" dirty="0"/>
              <a:t>2019- </a:t>
            </a:r>
            <a:r>
              <a:rPr lang="tr-TR" sz="1200" dirty="0"/>
              <a:t>GEF desteği ile Kırgızistan’da uygulanmakta olan “İklim Değişikliği Koşullarında Dağlık Orman ve Arazi Kaynaklarının Sürdürülebilir Yönetimi Projesi- GCP/KYR/010/GFF” kapsamında yürütülecek eğitim faaliyetleri </a:t>
            </a:r>
            <a:r>
              <a:rPr lang="tr-TR" sz="1200" dirty="0"/>
              <a:t>sözleşmesi- </a:t>
            </a:r>
            <a:r>
              <a:rPr lang="tr-TR" sz="1200" dirty="0">
                <a:hlinkClick r:id="rId2"/>
              </a:rPr>
              <a:t>http://www.gonder.org.tr/?</a:t>
            </a:r>
            <a:r>
              <a:rPr lang="tr-TR" sz="1200" dirty="0" smtClean="0">
                <a:hlinkClick r:id="rId2"/>
              </a:rPr>
              <a:t>s=K%C4%B1rg%C4%B1z</a:t>
            </a:r>
            <a:r>
              <a:rPr lang="tr-TR" sz="1200" dirty="0" smtClean="0"/>
              <a:t> </a:t>
            </a:r>
            <a:endParaRPr lang="tr-TR" sz="1200" dirty="0"/>
          </a:p>
          <a:p>
            <a:pPr marL="342900" indent="-342900">
              <a:buFont typeface="+mj-lt"/>
              <a:buAutoNum type="arabicPeriod"/>
            </a:pPr>
            <a:r>
              <a:rPr lang="tr-TR" sz="1200" b="1" dirty="0"/>
              <a:t>Eylül 2019- </a:t>
            </a:r>
            <a:r>
              <a:rPr lang="tr-TR" sz="1200" dirty="0"/>
              <a:t>Azerbaycan, Kazakistan, Kırgızistan, Tacikistan, Türkmenistan ve Özbekistan’da uygulanacak olan “Bozuk Ormanların ve Diğer Alanların Restorasyonu Projesi” </a:t>
            </a:r>
            <a:r>
              <a:rPr lang="tr-TR" sz="1200" dirty="0" err="1"/>
              <a:t>nin</a:t>
            </a:r>
            <a:r>
              <a:rPr lang="tr-TR" sz="1200" dirty="0"/>
              <a:t> yazımı </a:t>
            </a:r>
            <a:r>
              <a:rPr lang="tr-TR" sz="1200" dirty="0"/>
              <a:t>sözleşmesi. </a:t>
            </a:r>
            <a:r>
              <a:rPr lang="tr-TR" sz="1200" dirty="0">
                <a:hlinkClick r:id="rId3"/>
              </a:rPr>
              <a:t>http://www.gonder.org.tr/?</a:t>
            </a:r>
            <a:r>
              <a:rPr lang="tr-TR" sz="1200" dirty="0" smtClean="0">
                <a:hlinkClick r:id="rId3"/>
              </a:rPr>
              <a:t>s=BODAR</a:t>
            </a:r>
            <a:r>
              <a:rPr lang="tr-TR" sz="1200" dirty="0" smtClean="0"/>
              <a:t> </a:t>
            </a:r>
            <a:endParaRPr lang="tr-TR" sz="1200" dirty="0"/>
          </a:p>
          <a:p>
            <a:pPr marL="342900" indent="-342900">
              <a:buFont typeface="+mj-lt"/>
              <a:buAutoNum type="arabicPeriod"/>
            </a:pPr>
            <a:r>
              <a:rPr lang="tr-TR" sz="1200" b="1" dirty="0"/>
              <a:t>Ekim 2019- </a:t>
            </a:r>
            <a:r>
              <a:rPr lang="tr-TR" sz="1200" dirty="0"/>
              <a:t>“Çölleşme İle Mücadele İçin </a:t>
            </a:r>
            <a:r>
              <a:rPr lang="tr-TR" sz="1200" dirty="0" err="1"/>
              <a:t>Sahara</a:t>
            </a:r>
            <a:r>
              <a:rPr lang="tr-TR" sz="1200" dirty="0"/>
              <a:t> ve </a:t>
            </a:r>
            <a:r>
              <a:rPr lang="tr-TR" sz="1200" dirty="0" err="1"/>
              <a:t>Sahel</a:t>
            </a:r>
            <a:r>
              <a:rPr lang="tr-TR" sz="1200" dirty="0"/>
              <a:t> Bölgesinde Büyük Yeşil Duvar Girişimi ve Güney-Güney İşbirliği Projesi”  kapsamında "Büyük Yeşil Duvar Girişimi Altındaki Restorasyon Faaliyetlerinin İzlenmesini Destekleyen Biyofiziksel Veri Değerlendirmesi" </a:t>
            </a:r>
            <a:r>
              <a:rPr lang="tr-TR" sz="1200" dirty="0" smtClean="0"/>
              <a:t>sözleşmesi- </a:t>
            </a:r>
            <a:endParaRPr lang="tr-TR" sz="1200" dirty="0"/>
          </a:p>
          <a:p>
            <a:pPr marL="342900" indent="-342900">
              <a:buFont typeface="+mj-lt"/>
              <a:buAutoNum type="arabicPeriod"/>
            </a:pPr>
            <a:r>
              <a:rPr lang="tr-TR" sz="1200" b="1" dirty="0"/>
              <a:t>Aralık 2019-</a:t>
            </a:r>
            <a:r>
              <a:rPr lang="tr-TR" sz="1200" dirty="0"/>
              <a:t>“Seçilen Belirli Odun Dışı Orman Ürünlerinin Mevcut Durum Raporları ve Sürdürülebilir Yönetimi Teknik Rehberlerinin Hazırlanması </a:t>
            </a:r>
            <a:r>
              <a:rPr lang="tr-TR" sz="1200" dirty="0">
                <a:hlinkClick r:id="rId4"/>
              </a:rPr>
              <a:t>İşi-http://www.gonder.org.tr/?s=Odun+D%C4%B1%C5%9F%C4%B1+Orman+%</a:t>
            </a:r>
            <a:r>
              <a:rPr lang="tr-TR" sz="1200" dirty="0" smtClean="0">
                <a:hlinkClick r:id="rId4"/>
              </a:rPr>
              <a:t>C3%9Cr%C3%Bcnleri  </a:t>
            </a:r>
            <a:endParaRPr lang="tr-TR" sz="1200" dirty="0" smtClean="0"/>
          </a:p>
          <a:p>
            <a:pPr marL="342900" indent="-342900">
              <a:buFont typeface="+mj-lt"/>
              <a:buAutoNum type="arabicPeriod"/>
            </a:pPr>
            <a:r>
              <a:rPr lang="tr-TR" sz="1200" b="1" dirty="0"/>
              <a:t>Temmuz 2020- </a:t>
            </a:r>
            <a:r>
              <a:rPr lang="tr-TR" sz="1200" dirty="0"/>
              <a:t>LoA “Bolaman Nehri Havzası Rehabilitasyon Projesi'nin formülasyonu ve uygulanması için Fizibilite Çalışması ve Çevresel ve Sosyal Araçlar geliştirmek için ekonomik ve sosyal etki değerlendirmelerinin yapılması. </a:t>
            </a:r>
            <a:r>
              <a:rPr lang="tr-TR" sz="1200" dirty="0">
                <a:hlinkClick r:id="rId5"/>
              </a:rPr>
              <a:t>http://www.gonder.org.tr/?</a:t>
            </a:r>
            <a:r>
              <a:rPr lang="tr-TR" sz="1200" dirty="0" smtClean="0">
                <a:hlinkClick r:id="rId5"/>
              </a:rPr>
              <a:t>s=Bolaman</a:t>
            </a:r>
            <a:r>
              <a:rPr lang="tr-TR" sz="1200" dirty="0" smtClean="0"/>
              <a:t> </a:t>
            </a:r>
            <a:endParaRPr lang="tr-TR" sz="1200" dirty="0"/>
          </a:p>
          <a:p>
            <a:pPr marL="342900" indent="-342900">
              <a:buFont typeface="+mj-lt"/>
              <a:buAutoNum type="arabicPeriod"/>
            </a:pPr>
            <a:r>
              <a:rPr lang="tr-TR" sz="1200" dirty="0" smtClean="0"/>
              <a:t>Ekim </a:t>
            </a:r>
            <a:r>
              <a:rPr lang="tr-TR" sz="1200" dirty="0"/>
              <a:t>2020- LoA “Çekerek Nehir Havzası Rehabilitasyon Projesi'nin formülasyonu ve uygulanması için Fizibilite Çalışması ve Çevresel ve Sosyal Araçlar geliştirmek için ekonomik ve sosyal etki değerlendirmelerinin yapılması. </a:t>
            </a:r>
            <a:r>
              <a:rPr lang="tr-TR" sz="1200" dirty="0">
                <a:hlinkClick r:id="rId6"/>
              </a:rPr>
              <a:t>http://www.gonder.org.tr/?s=%</a:t>
            </a:r>
            <a:r>
              <a:rPr lang="tr-TR" sz="1200" dirty="0" smtClean="0">
                <a:hlinkClick r:id="rId6"/>
              </a:rPr>
              <a:t>C3%87ekerek</a:t>
            </a:r>
            <a:r>
              <a:rPr lang="tr-TR" sz="1200" dirty="0" smtClean="0"/>
              <a:t> </a:t>
            </a:r>
            <a:endParaRPr lang="tr-TR" sz="1200" dirty="0"/>
          </a:p>
          <a:p>
            <a:pPr marL="342900" indent="-342900">
              <a:buFont typeface="+mj-lt"/>
              <a:buAutoNum type="arabicPeriod"/>
            </a:pPr>
            <a:r>
              <a:rPr lang="tr-TR" sz="1200" dirty="0" smtClean="0"/>
              <a:t>Nisan </a:t>
            </a:r>
            <a:r>
              <a:rPr lang="tr-TR" sz="1200" dirty="0"/>
              <a:t>2021-LoA “Orta Asya'da İklim Değişikliğinin Etkisi Altında Sürdürülebilir Orman Yönetimine İlişkin Kılavuzların Orta Asya Ormanları Üzerindeki İklim Değişikliği Etkisi Konferansının düzenlenmesi ve Türkiye için Yerli Ağaç Türlerinin Korunmasına İlişkin Kılavuz İlkelerin geliştirilmesi dahil olmak üzere” sağlanması için İlgili Eğitim çalıştayının organizasyonu da dahil olmak üzere Orta Asya'da Genetik Biyoçeşitliliğin Korunması</a:t>
            </a:r>
            <a:r>
              <a:rPr lang="tr-TR" sz="1200" dirty="0" smtClean="0"/>
              <a:t>”.- </a:t>
            </a:r>
            <a:r>
              <a:rPr lang="tr-TR" sz="1200" dirty="0" smtClean="0">
                <a:hlinkClick r:id="rId7"/>
              </a:rPr>
              <a:t>https</a:t>
            </a:r>
            <a:r>
              <a:rPr lang="tr-TR" sz="1200" dirty="0">
                <a:hlinkClick r:id="rId7"/>
              </a:rPr>
              <a:t>://ormuhworld.com</a:t>
            </a:r>
            <a:r>
              <a:rPr lang="tr-TR" sz="1200" dirty="0" smtClean="0">
                <a:hlinkClick r:id="rId7"/>
              </a:rPr>
              <a:t>/</a:t>
            </a:r>
            <a:r>
              <a:rPr lang="tr-TR" sz="1200" dirty="0" smtClean="0"/>
              <a:t>  </a:t>
            </a:r>
            <a:endParaRPr lang="tr-TR" sz="1200" dirty="0"/>
          </a:p>
        </p:txBody>
      </p:sp>
    </p:spTree>
    <p:extLst>
      <p:ext uri="{BB962C8B-B14F-4D97-AF65-F5344CB8AC3E}">
        <p14:creationId xmlns:p14="http://schemas.microsoft.com/office/powerpoint/2010/main" val="3148229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6AB6F9A-EC52-4471-A816-C5C741899133}"/>
              </a:ext>
            </a:extLst>
          </p:cNvPr>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a:bodyPr>
          <a:lstStyle/>
          <a:p>
            <a:r>
              <a:rPr lang="en-US" sz="3600" dirty="0" smtClean="0"/>
              <a:t>Cooperation with the General Directorate of Forestry</a:t>
            </a:r>
            <a:r>
              <a:rPr lang="tr-TR" sz="3600" dirty="0" smtClean="0"/>
              <a:t>/Orman Genel Müdürlüğü ile İşbirliği</a:t>
            </a:r>
            <a:endParaRPr lang="en-US" sz="3600" dirty="0"/>
          </a:p>
        </p:txBody>
      </p:sp>
      <p:sp>
        <p:nvSpPr>
          <p:cNvPr id="3" name="İçerik Yer Tutucusu 2">
            <a:extLst>
              <a:ext uri="{FF2B5EF4-FFF2-40B4-BE49-F238E27FC236}">
                <a16:creationId xmlns:a16="http://schemas.microsoft.com/office/drawing/2014/main" id="{90A8154B-6DC8-456C-8027-8F81A96560D7}"/>
              </a:ext>
            </a:extLst>
          </p:cNvPr>
          <p:cNvSpPr>
            <a:spLocks noGrp="1"/>
          </p:cNvSpPr>
          <p:nvPr>
            <p:ph sz="half" idx="1"/>
          </p:nvPr>
        </p:nvSpPr>
        <p:spPr/>
        <p:txBody>
          <a:bodyPr>
            <a:normAutofit fontScale="47500" lnSpcReduction="20000"/>
          </a:bodyPr>
          <a:lstStyle/>
          <a:p>
            <a:r>
              <a:rPr lang="en-US" dirty="0"/>
              <a:t>The Bolaman and Çekerek Projects, which OMO contributed to the preparations, were later merged under the name of </a:t>
            </a:r>
            <a:r>
              <a:rPr lang="tr-TR" dirty="0" smtClean="0"/>
              <a:t> </a:t>
            </a:r>
            <a:r>
              <a:rPr lang="en-US" b="1" dirty="0"/>
              <a:t>Turkey Resilient Landscape Integration Project </a:t>
            </a:r>
            <a:r>
              <a:rPr lang="tr-TR" b="1" dirty="0" smtClean="0"/>
              <a:t> (</a:t>
            </a:r>
            <a:r>
              <a:rPr lang="en-US" dirty="0" smtClean="0"/>
              <a:t>TULIP</a:t>
            </a:r>
            <a:r>
              <a:rPr lang="tr-TR" dirty="0" smtClean="0"/>
              <a:t>) </a:t>
            </a:r>
            <a:r>
              <a:rPr lang="tr-TR" dirty="0" smtClean="0">
                <a:hlinkClick r:id="rId2"/>
              </a:rPr>
              <a:t>https</a:t>
            </a:r>
            <a:r>
              <a:rPr lang="tr-TR" dirty="0">
                <a:hlinkClick r:id="rId2"/>
              </a:rPr>
              <a:t>://</a:t>
            </a:r>
            <a:r>
              <a:rPr lang="tr-TR" dirty="0" smtClean="0">
                <a:hlinkClick r:id="rId2"/>
              </a:rPr>
              <a:t>tulip.ogm.gov.tr/SitePages/OGM/OGMDefault.aspx</a:t>
            </a:r>
            <a:r>
              <a:rPr lang="tr-TR" dirty="0" smtClean="0"/>
              <a:t> </a:t>
            </a:r>
          </a:p>
          <a:p>
            <a:r>
              <a:rPr lang="tr-TR" dirty="0">
                <a:hlinkClick r:id="rId3"/>
              </a:rPr>
              <a:t>https://</a:t>
            </a:r>
            <a:r>
              <a:rPr lang="tr-TR" dirty="0" smtClean="0">
                <a:hlinkClick r:id="rId3"/>
              </a:rPr>
              <a:t>projects.worldbank.org/en/projects-operations/project-detail/P172562</a:t>
            </a:r>
            <a:r>
              <a:rPr lang="tr-TR" dirty="0" smtClean="0"/>
              <a:t> </a:t>
            </a:r>
          </a:p>
          <a:p>
            <a:r>
              <a:rPr lang="tr-TR" dirty="0" smtClean="0">
                <a:hlinkClick r:id="rId4"/>
              </a:rPr>
              <a:t>https</a:t>
            </a:r>
            <a:r>
              <a:rPr lang="tr-TR" dirty="0">
                <a:hlinkClick r:id="rId4"/>
              </a:rPr>
              <a:t>://</a:t>
            </a:r>
            <a:r>
              <a:rPr lang="tr-TR" dirty="0" smtClean="0">
                <a:hlinkClick r:id="rId4"/>
              </a:rPr>
              <a:t>www.worldbank.org/tr/news/press-release/2021/06/09/world-bank-provides-turkey-135-million-to-improve-climate-resilience-and-livelihoods-for-rural-communities-in-river-basi</a:t>
            </a:r>
            <a:r>
              <a:rPr lang="tr-TR" dirty="0" smtClean="0"/>
              <a:t> </a:t>
            </a:r>
          </a:p>
          <a:p>
            <a:r>
              <a:rPr lang="tr-TR" dirty="0" smtClean="0"/>
              <a:t>The World Bank </a:t>
            </a:r>
            <a:r>
              <a:rPr lang="tr-TR" dirty="0" err="1" smtClean="0"/>
              <a:t>agreed</a:t>
            </a:r>
            <a:r>
              <a:rPr lang="tr-TR" dirty="0" smtClean="0"/>
              <a:t> </a:t>
            </a:r>
            <a:r>
              <a:rPr lang="tr-TR" dirty="0" err="1" smtClean="0"/>
              <a:t>to</a:t>
            </a:r>
            <a:r>
              <a:rPr lang="tr-TR" dirty="0" smtClean="0"/>
              <a:t> </a:t>
            </a:r>
            <a:r>
              <a:rPr lang="tr-TR" dirty="0" err="1" smtClean="0"/>
              <a:t>provide</a:t>
            </a:r>
            <a:r>
              <a:rPr lang="tr-TR" dirty="0" smtClean="0"/>
              <a:t> Turkey 135 </a:t>
            </a:r>
            <a:r>
              <a:rPr lang="tr-TR" dirty="0" err="1" smtClean="0"/>
              <a:t>million</a:t>
            </a:r>
            <a:r>
              <a:rPr lang="tr-TR" dirty="0" smtClean="0"/>
              <a:t> USD for TULIP on </a:t>
            </a:r>
            <a:r>
              <a:rPr lang="tr-TR" dirty="0" err="1" smtClean="0"/>
              <a:t>June</a:t>
            </a:r>
            <a:r>
              <a:rPr lang="tr-TR" dirty="0"/>
              <a:t> 9, 2021. </a:t>
            </a:r>
            <a:r>
              <a:rPr lang="tr-TR" dirty="0">
                <a:hlinkClick r:id="rId5"/>
              </a:rPr>
              <a:t>https://</a:t>
            </a:r>
            <a:r>
              <a:rPr lang="tr-TR" dirty="0" smtClean="0">
                <a:hlinkClick r:id="rId5"/>
              </a:rPr>
              <a:t>www.worldbank.org/en/news/press-release/2021/06/09/world-bank-provides-turkey-135-million-to-improve-climate-resilience-and-livelihoods-for-rural-communities-in-river-basi</a:t>
            </a:r>
            <a:r>
              <a:rPr lang="tr-TR" dirty="0" smtClean="0"/>
              <a:t> </a:t>
            </a:r>
            <a:endParaRPr lang="tr-TR" dirty="0"/>
          </a:p>
          <a:p>
            <a:r>
              <a:rPr lang="en-US" dirty="0"/>
              <a:t>The Government of Turkey has decided to continue integrated watershed </a:t>
            </a:r>
            <a:r>
              <a:rPr lang="tr-TR" dirty="0" smtClean="0"/>
              <a:t>Restoration </a:t>
            </a:r>
            <a:r>
              <a:rPr lang="en-US" dirty="0" smtClean="0"/>
              <a:t>projects </a:t>
            </a:r>
            <a:r>
              <a:rPr lang="en-US" dirty="0"/>
              <a:t>like </a:t>
            </a:r>
            <a:r>
              <a:rPr lang="tr-TR" dirty="0" smtClean="0"/>
              <a:t>Bolaman and Çekerek </a:t>
            </a:r>
            <a:r>
              <a:rPr lang="en-US" dirty="0" smtClean="0"/>
              <a:t>and </a:t>
            </a:r>
            <a:r>
              <a:rPr lang="en-US" dirty="0"/>
              <a:t>decided to prepare a "National Basin Restoration Strategy" in order to determine the procedures and principles of these projects.</a:t>
            </a:r>
            <a:endParaRPr lang="tr-TR" dirty="0" smtClean="0"/>
          </a:p>
          <a:p>
            <a:r>
              <a:rPr lang="en-US" dirty="0" smtClean="0"/>
              <a:t>Integrated </a:t>
            </a:r>
            <a:r>
              <a:rPr lang="en-US" dirty="0"/>
              <a:t>Landscape Management </a:t>
            </a:r>
            <a:r>
              <a:rPr lang="en-US" dirty="0" smtClean="0"/>
              <a:t>Plans</a:t>
            </a:r>
            <a:r>
              <a:rPr lang="tr-TR" dirty="0" smtClean="0"/>
              <a:t> (</a:t>
            </a:r>
            <a:r>
              <a:rPr lang="tr-TR" dirty="0" err="1" smtClean="0"/>
              <a:t>ILMPs</a:t>
            </a:r>
            <a:r>
              <a:rPr lang="tr-TR" dirty="0" smtClean="0"/>
              <a:t>) </a:t>
            </a:r>
            <a:r>
              <a:rPr lang="en-US" dirty="0" smtClean="0"/>
              <a:t>, </a:t>
            </a:r>
            <a:r>
              <a:rPr lang="en-US" dirty="0"/>
              <a:t>Micro-Catchment </a:t>
            </a:r>
            <a:r>
              <a:rPr lang="en-US" dirty="0" smtClean="0"/>
              <a:t>Plans</a:t>
            </a:r>
            <a:r>
              <a:rPr lang="tr-TR" dirty="0" smtClean="0"/>
              <a:t> (</a:t>
            </a:r>
            <a:r>
              <a:rPr lang="tr-TR" dirty="0" err="1" smtClean="0"/>
              <a:t>MCPs</a:t>
            </a:r>
            <a:r>
              <a:rPr lang="tr-TR" dirty="0" smtClean="0"/>
              <a:t>)</a:t>
            </a:r>
            <a:r>
              <a:rPr lang="en-US" dirty="0" smtClean="0"/>
              <a:t> </a:t>
            </a:r>
            <a:r>
              <a:rPr lang="en-US" dirty="0"/>
              <a:t>and Technical </a:t>
            </a:r>
            <a:r>
              <a:rPr lang="en-US" dirty="0" smtClean="0"/>
              <a:t>Guide</a:t>
            </a:r>
            <a:r>
              <a:rPr lang="tr-TR" dirty="0" err="1" smtClean="0"/>
              <a:t>lines</a:t>
            </a:r>
            <a:r>
              <a:rPr lang="tr-TR" dirty="0" smtClean="0"/>
              <a:t> </a:t>
            </a:r>
            <a:r>
              <a:rPr lang="en-US" dirty="0" smtClean="0"/>
              <a:t> </a:t>
            </a:r>
            <a:r>
              <a:rPr lang="en-US" dirty="0"/>
              <a:t>are being prepared with this Strategy Document. OMO cooperates with OGM in the preparation of Strategy Paper, Plans and Technical Guidelines.</a:t>
            </a:r>
            <a:endParaRPr lang="tr-TR" dirty="0" smtClean="0"/>
          </a:p>
          <a:p>
            <a:endParaRPr lang="tr-TR" b="1" i="1" dirty="0">
              <a:solidFill>
                <a:srgbClr val="7030A0"/>
              </a:solidFill>
            </a:endParaRPr>
          </a:p>
        </p:txBody>
      </p:sp>
      <p:sp>
        <p:nvSpPr>
          <p:cNvPr id="4" name="İçerik Yer Tutucusu 3">
            <a:extLst>
              <a:ext uri="{FF2B5EF4-FFF2-40B4-BE49-F238E27FC236}">
                <a16:creationId xmlns:a16="http://schemas.microsoft.com/office/drawing/2014/main" id="{5E9D7D50-9AAA-4C80-82A2-5592A255D31C}"/>
              </a:ext>
            </a:extLst>
          </p:cNvPr>
          <p:cNvSpPr>
            <a:spLocks noGrp="1"/>
          </p:cNvSpPr>
          <p:nvPr>
            <p:ph sz="half" idx="2"/>
          </p:nvPr>
        </p:nvSpPr>
        <p:spPr/>
        <p:txBody>
          <a:bodyPr>
            <a:normAutofit fontScale="47500" lnSpcReduction="20000"/>
          </a:bodyPr>
          <a:lstStyle/>
          <a:p>
            <a:r>
              <a:rPr lang="tr-TR" dirty="0" smtClean="0"/>
              <a:t>OMO hazırlıklarına katkı verdiği Bolaman ve Çekerek projeleri daha </a:t>
            </a:r>
            <a:r>
              <a:rPr lang="tr-TR" dirty="0"/>
              <a:t>sonra Türkiye Dayanıklı Peyzaj Entegrasyonu Projesi (TULIP</a:t>
            </a:r>
            <a:r>
              <a:rPr lang="tr-TR" dirty="0" smtClean="0"/>
              <a:t>) adı </a:t>
            </a:r>
            <a:r>
              <a:rPr lang="tr-TR" dirty="0"/>
              <a:t>altında birleştirilmiştir. </a:t>
            </a:r>
            <a:r>
              <a:rPr lang="tr-TR" dirty="0">
                <a:hlinkClick r:id="rId2"/>
              </a:rPr>
              <a:t>https://</a:t>
            </a:r>
            <a:r>
              <a:rPr lang="tr-TR" dirty="0" smtClean="0">
                <a:hlinkClick r:id="rId2"/>
              </a:rPr>
              <a:t>tulip.ogm.gov.tr/SitePages/OGM/OGMDefault.aspx</a:t>
            </a:r>
            <a:r>
              <a:rPr lang="tr-TR" dirty="0" smtClean="0"/>
              <a:t> </a:t>
            </a:r>
          </a:p>
          <a:p>
            <a:r>
              <a:rPr lang="tr-TR" dirty="0" smtClean="0"/>
              <a:t>9 Haziran 2021 tarihinde Dünya Bankası tarafından </a:t>
            </a:r>
            <a:r>
              <a:rPr lang="tr-TR" dirty="0" err="1" smtClean="0"/>
              <a:t>TULIP’e</a:t>
            </a:r>
            <a:r>
              <a:rPr lang="tr-TR" dirty="0" smtClean="0"/>
              <a:t> 135 milyon USD kaynak </a:t>
            </a:r>
            <a:r>
              <a:rPr lang="tr-TR" dirty="0"/>
              <a:t>tahsisi onaylanmıştır. </a:t>
            </a:r>
            <a:r>
              <a:rPr lang="tr-TR" dirty="0">
                <a:hlinkClick r:id="rId4"/>
              </a:rPr>
              <a:t>https://</a:t>
            </a:r>
            <a:r>
              <a:rPr lang="tr-TR" dirty="0" smtClean="0">
                <a:hlinkClick r:id="rId4"/>
              </a:rPr>
              <a:t>www.worldbank.org/tr/news/press-release/2021/06/09/world-bank-provides-turkey-135-million-to-improve-climate-resilience-and-livelihoods-for-rural-communities-in-river-basi</a:t>
            </a:r>
            <a:r>
              <a:rPr lang="tr-TR" dirty="0" smtClean="0"/>
              <a:t> </a:t>
            </a:r>
          </a:p>
          <a:p>
            <a:r>
              <a:rPr lang="tr-TR" dirty="0" smtClean="0"/>
              <a:t>Türkiye Hükümeti TULIP şemsiyesi altında Bolaman ve Çekerek benzeri projelere devam etmeyi kararlaştırmış, ancak bunun öncesinde Ulusal Havza Restorasyonu Stratejisinin hazırlanmasını </a:t>
            </a:r>
            <a:r>
              <a:rPr lang="tr-TR" dirty="0"/>
              <a:t>uygun görmüştür. </a:t>
            </a:r>
            <a:r>
              <a:rPr lang="tr-TR" dirty="0">
                <a:hlinkClick r:id="rId6"/>
              </a:rPr>
              <a:t>http://www.gonder.org.tr/?</a:t>
            </a:r>
            <a:r>
              <a:rPr lang="tr-TR" dirty="0" smtClean="0">
                <a:hlinkClick r:id="rId6"/>
              </a:rPr>
              <a:t>p=10631</a:t>
            </a:r>
            <a:endParaRPr lang="tr-TR" dirty="0" smtClean="0"/>
          </a:p>
          <a:p>
            <a:r>
              <a:rPr lang="tr-TR" dirty="0" smtClean="0"/>
              <a:t>Bu Strateji Belgesi ile birlikte Entegre Peyzaj </a:t>
            </a:r>
            <a:r>
              <a:rPr lang="tr-TR" dirty="0"/>
              <a:t>Yönetimi Planlarının </a:t>
            </a:r>
            <a:r>
              <a:rPr lang="tr-TR" dirty="0">
                <a:hlinkClick r:id="rId7"/>
              </a:rPr>
              <a:t>http://www.gonder.org.tr/?</a:t>
            </a:r>
            <a:r>
              <a:rPr lang="tr-TR" dirty="0" smtClean="0">
                <a:hlinkClick r:id="rId7"/>
              </a:rPr>
              <a:t>p=10602</a:t>
            </a:r>
            <a:r>
              <a:rPr lang="tr-TR" dirty="0" smtClean="0"/>
              <a:t> , </a:t>
            </a:r>
            <a:r>
              <a:rPr lang="tr-TR" dirty="0" smtClean="0"/>
              <a:t>Mikro Havza Yönetim Planlarının ve bunların teknik rehberlerinin hazırlanması uygun görülmüş olup, OMO bu konularda OGM ile işbirliği yapmaktadır. </a:t>
            </a:r>
            <a:endParaRPr lang="hu-HU" dirty="0"/>
          </a:p>
        </p:txBody>
      </p:sp>
    </p:spTree>
    <p:extLst>
      <p:ext uri="{BB962C8B-B14F-4D97-AF65-F5344CB8AC3E}">
        <p14:creationId xmlns:p14="http://schemas.microsoft.com/office/powerpoint/2010/main" val="2895170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Yakın Gelecekteki Çalışmalar/</a:t>
            </a:r>
            <a:r>
              <a:rPr lang="tr-TR" dirty="0" err="1" smtClean="0"/>
              <a:t>Next</a:t>
            </a:r>
            <a:endParaRPr lang="tr-TR" dirty="0"/>
          </a:p>
        </p:txBody>
      </p:sp>
      <p:sp>
        <p:nvSpPr>
          <p:cNvPr id="3" name="İçerik Yer Tutucusu 2"/>
          <p:cNvSpPr>
            <a:spLocks noGrp="1"/>
          </p:cNvSpPr>
          <p:nvPr>
            <p:ph sz="half" idx="1"/>
          </p:nvPr>
        </p:nvSpPr>
        <p:spPr/>
        <p:txBody>
          <a:bodyPr>
            <a:normAutofit lnSpcReduction="10000"/>
          </a:bodyPr>
          <a:lstStyle/>
          <a:p>
            <a:pPr algn="just"/>
            <a:r>
              <a:rPr lang="en-US" b="1" dirty="0" smtClean="0"/>
              <a:t>25-29 October 2021</a:t>
            </a:r>
            <a:r>
              <a:rPr lang="en-US" dirty="0" smtClean="0"/>
              <a:t>, Training Workshop on Safeguarding Native Tree Species for Conservation of Genetic Biodiversity in Central Asia, Bishkek, Kyrgyzstan.</a:t>
            </a:r>
          </a:p>
          <a:p>
            <a:pPr algn="just"/>
            <a:r>
              <a:rPr lang="en-US" b="1" dirty="0" smtClean="0"/>
              <a:t>22-25 November 2021</a:t>
            </a:r>
            <a:r>
              <a:rPr lang="en-US" dirty="0" smtClean="0"/>
              <a:t>, 6th International Nature And Forestry Symposium: The Role of Forests in Biodiversity (Including Health and Food Security)</a:t>
            </a:r>
            <a:r>
              <a:rPr lang="tr-TR" dirty="0" smtClean="0"/>
              <a:t>.</a:t>
            </a:r>
            <a:endParaRPr lang="en-US" dirty="0" smtClean="0"/>
          </a:p>
          <a:p>
            <a:endParaRPr lang="tr-TR" dirty="0"/>
          </a:p>
        </p:txBody>
      </p:sp>
      <p:sp>
        <p:nvSpPr>
          <p:cNvPr id="4" name="İçerik Yer Tutucusu 3"/>
          <p:cNvSpPr>
            <a:spLocks noGrp="1"/>
          </p:cNvSpPr>
          <p:nvPr>
            <p:ph sz="half" idx="2"/>
          </p:nvPr>
        </p:nvSpPr>
        <p:spPr/>
        <p:txBody>
          <a:bodyPr>
            <a:normAutofit lnSpcReduction="10000"/>
          </a:bodyPr>
          <a:lstStyle/>
          <a:p>
            <a:r>
              <a:rPr lang="tr-TR" b="1" dirty="0"/>
              <a:t>25-29 Ekim 2021</a:t>
            </a:r>
            <a:r>
              <a:rPr lang="tr-TR" dirty="0"/>
              <a:t>, Orta Asya'da Genetik Biyoçeşitliliğin Korunması için Yerli Ağaç Türlerinin Korunması Eğitim Çalıştayı, Bişkek, Kırgızistan</a:t>
            </a:r>
            <a:r>
              <a:rPr lang="tr-TR" dirty="0" smtClean="0"/>
              <a:t>.</a:t>
            </a:r>
          </a:p>
          <a:p>
            <a:r>
              <a:rPr lang="tr-TR" dirty="0"/>
              <a:t>22-25 Kasım 2021, 6. </a:t>
            </a:r>
            <a:r>
              <a:rPr lang="tr-TR" dirty="0" smtClean="0"/>
              <a:t>Uluslararası Doğa Ve Ormancılık Sempozyumu: </a:t>
            </a:r>
            <a:r>
              <a:rPr lang="tr-TR" dirty="0"/>
              <a:t>Ormanların Biyoçeşitlilikteki Rolü (Sağlık ve Gıda Güvenliği Dahil).</a:t>
            </a:r>
          </a:p>
        </p:txBody>
      </p:sp>
    </p:spTree>
    <p:extLst>
      <p:ext uri="{BB962C8B-B14F-4D97-AF65-F5344CB8AC3E}">
        <p14:creationId xmlns:p14="http://schemas.microsoft.com/office/powerpoint/2010/main" val="3136552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1AB423D-0268-4936-AC59-CFEC02E64BA7}"/>
              </a:ext>
            </a:extLst>
          </p:cNvPr>
          <p:cNvSpPr>
            <a:spLocks noGrp="1"/>
          </p:cNvSpPr>
          <p:nvPr>
            <p:ph type="title"/>
          </p:nvPr>
        </p:nvSpPr>
        <p:spPr>
          <a:xfrm>
            <a:off x="838200" y="365126"/>
            <a:ext cx="10515600" cy="964054"/>
          </a:xfrm>
        </p:spPr>
        <p:style>
          <a:lnRef idx="1">
            <a:schemeClr val="accent4"/>
          </a:lnRef>
          <a:fillRef idx="2">
            <a:schemeClr val="accent4"/>
          </a:fillRef>
          <a:effectRef idx="1">
            <a:schemeClr val="accent4"/>
          </a:effectRef>
          <a:fontRef idx="minor">
            <a:schemeClr val="dk1"/>
          </a:fontRef>
        </p:style>
        <p:txBody>
          <a:bodyPr>
            <a:normAutofit/>
          </a:bodyPr>
          <a:lstStyle/>
          <a:p>
            <a:r>
              <a:rPr lang="en-US" sz="3200" dirty="0"/>
              <a:t>The Chamber of Forest Engineers</a:t>
            </a:r>
            <a:r>
              <a:rPr lang="tr-TR" sz="3200" dirty="0"/>
              <a:t>- Orman Mühendisleri Odası</a:t>
            </a:r>
          </a:p>
        </p:txBody>
      </p:sp>
      <p:sp>
        <p:nvSpPr>
          <p:cNvPr id="3" name="İçerik Yer Tutucusu 2">
            <a:extLst>
              <a:ext uri="{FF2B5EF4-FFF2-40B4-BE49-F238E27FC236}">
                <a16:creationId xmlns:a16="http://schemas.microsoft.com/office/drawing/2014/main" id="{B259B4D4-20E6-4C92-A245-93A152BA73B6}"/>
              </a:ext>
            </a:extLst>
          </p:cNvPr>
          <p:cNvSpPr>
            <a:spLocks noGrp="1"/>
          </p:cNvSpPr>
          <p:nvPr>
            <p:ph sz="half" idx="1"/>
          </p:nvPr>
        </p:nvSpPr>
        <p:spPr/>
        <p:txBody>
          <a:bodyPr>
            <a:normAutofit fontScale="62500" lnSpcReduction="20000"/>
          </a:bodyPr>
          <a:lstStyle/>
          <a:p>
            <a:pPr algn="just" fontAlgn="base"/>
            <a:r>
              <a:rPr lang="en-US" dirty="0"/>
              <a:t>The Chamber of Forest Engineers of </a:t>
            </a:r>
            <a:r>
              <a:rPr lang="en-US" dirty="0" smtClean="0"/>
              <a:t>Turkey</a:t>
            </a:r>
            <a:r>
              <a:rPr lang="tr-TR" dirty="0" smtClean="0"/>
              <a:t> (OMO),</a:t>
            </a:r>
            <a:r>
              <a:rPr lang="en-US" dirty="0" smtClean="0"/>
              <a:t> </a:t>
            </a:r>
            <a:r>
              <a:rPr lang="en-US" dirty="0"/>
              <a:t>a non-profit NGO, was established within the framework of </a:t>
            </a:r>
            <a:r>
              <a:rPr lang="en-US" dirty="0" smtClean="0"/>
              <a:t>“</a:t>
            </a:r>
            <a:r>
              <a:rPr lang="en-US" dirty="0"/>
              <a:t>6235 Numbered Turkish Engineer and Architect Chambers Union </a:t>
            </a:r>
            <a:r>
              <a:rPr lang="en-US" dirty="0" smtClean="0">
                <a:hlinkClick r:id="rId2"/>
              </a:rPr>
              <a:t>Law</a:t>
            </a:r>
            <a:r>
              <a:rPr lang="tr-TR" dirty="0" smtClean="0"/>
              <a:t>» in 1954. </a:t>
            </a:r>
            <a:endParaRPr lang="en-US" dirty="0"/>
          </a:p>
          <a:p>
            <a:pPr algn="just" fontAlgn="base"/>
            <a:r>
              <a:rPr lang="tr-TR" dirty="0" smtClean="0"/>
              <a:t>OMO </a:t>
            </a:r>
            <a:r>
              <a:rPr lang="en-US" dirty="0" smtClean="0"/>
              <a:t>is </a:t>
            </a:r>
            <a:r>
              <a:rPr lang="en-US" dirty="0"/>
              <a:t>a corporate body and a professional organization defined in the form of a public institution as stated in the </a:t>
            </a:r>
            <a:r>
              <a:rPr lang="en-US" dirty="0">
                <a:hlinkClick r:id="rId3"/>
              </a:rPr>
              <a:t>Article 135 </a:t>
            </a:r>
            <a:r>
              <a:rPr lang="en-US" dirty="0"/>
              <a:t>of the Constitution</a:t>
            </a:r>
            <a:r>
              <a:rPr lang="en-US" dirty="0" smtClean="0"/>
              <a:t>.</a:t>
            </a:r>
            <a:r>
              <a:rPr lang="tr-TR" dirty="0" smtClean="0"/>
              <a:t> </a:t>
            </a:r>
          </a:p>
          <a:p>
            <a:pPr algn="just" fontAlgn="base"/>
            <a:r>
              <a:rPr lang="tr-TR" dirty="0" smtClean="0"/>
              <a:t>OMO </a:t>
            </a:r>
            <a:r>
              <a:rPr lang="en-US" dirty="0" smtClean="0"/>
              <a:t>has </a:t>
            </a:r>
            <a:r>
              <a:rPr lang="en-US" dirty="0"/>
              <a:t>“</a:t>
            </a:r>
            <a:r>
              <a:rPr lang="en-US" b="1" dirty="0"/>
              <a:t>public corporate entity</a:t>
            </a:r>
            <a:r>
              <a:rPr lang="en-US" dirty="0"/>
              <a:t>” and </a:t>
            </a:r>
            <a:r>
              <a:rPr lang="en-US" b="1" dirty="0"/>
              <a:t>“public institute nature”</a:t>
            </a:r>
            <a:r>
              <a:rPr lang="en-US" dirty="0"/>
              <a:t>.  </a:t>
            </a:r>
            <a:endParaRPr lang="tr-TR" dirty="0"/>
          </a:p>
          <a:p>
            <a:pPr algn="just" fontAlgn="base"/>
            <a:r>
              <a:rPr lang="en-US" dirty="0"/>
              <a:t>Currently it has approximately </a:t>
            </a:r>
            <a:r>
              <a:rPr lang="tr-TR" dirty="0"/>
              <a:t>20</a:t>
            </a:r>
            <a:r>
              <a:rPr lang="en-US" b="1" dirty="0"/>
              <a:t> thousand  active </a:t>
            </a:r>
            <a:r>
              <a:rPr lang="en-US" dirty="0"/>
              <a:t>members.</a:t>
            </a:r>
          </a:p>
          <a:p>
            <a:endParaRPr lang="tr-TR" dirty="0"/>
          </a:p>
        </p:txBody>
      </p:sp>
      <p:sp>
        <p:nvSpPr>
          <p:cNvPr id="4" name="İçerik Yer Tutucusu 3">
            <a:extLst>
              <a:ext uri="{FF2B5EF4-FFF2-40B4-BE49-F238E27FC236}">
                <a16:creationId xmlns:a16="http://schemas.microsoft.com/office/drawing/2014/main" id="{203D3CB6-F271-4A61-98C1-3A2824A27DAB}"/>
              </a:ext>
            </a:extLst>
          </p:cNvPr>
          <p:cNvSpPr>
            <a:spLocks noGrp="1"/>
          </p:cNvSpPr>
          <p:nvPr>
            <p:ph sz="half" idx="2"/>
          </p:nvPr>
        </p:nvSpPr>
        <p:spPr/>
        <p:txBody>
          <a:bodyPr>
            <a:normAutofit fontScale="62500" lnSpcReduction="20000"/>
          </a:bodyPr>
          <a:lstStyle/>
          <a:p>
            <a:r>
              <a:rPr lang="tr-TR" dirty="0" smtClean="0"/>
              <a:t>Orman Mühendisleri Odası (OMO)  </a:t>
            </a:r>
            <a:r>
              <a:rPr lang="tr-TR" dirty="0"/>
              <a:t>6235 </a:t>
            </a:r>
            <a:r>
              <a:rPr lang="tr-TR" dirty="0" smtClean="0"/>
              <a:t>sayılı «Türk </a:t>
            </a:r>
            <a:r>
              <a:rPr lang="tr-TR" dirty="0"/>
              <a:t>Mühendis ve Mimar Odaları Birliği </a:t>
            </a:r>
            <a:r>
              <a:rPr lang="tr-TR" dirty="0" smtClean="0"/>
              <a:t>Kanunu» çerçevesinde 1954 </a:t>
            </a:r>
            <a:r>
              <a:rPr lang="tr-TR" dirty="0"/>
              <a:t>yılında kurulmuştur. </a:t>
            </a:r>
            <a:endParaRPr lang="tr-TR" dirty="0" smtClean="0"/>
          </a:p>
          <a:p>
            <a:r>
              <a:rPr lang="tr-TR" dirty="0" smtClean="0"/>
              <a:t>OMO kamu tüzel </a:t>
            </a:r>
            <a:r>
              <a:rPr lang="tr-TR" dirty="0"/>
              <a:t>kişiliğe sahip, Anayasanın 135. Maddesinde belirtilen kamu kurumu niteliğinde bir meslek kuruluşudur. </a:t>
            </a:r>
            <a:endParaRPr lang="tr-TR" dirty="0" smtClean="0"/>
          </a:p>
          <a:p>
            <a:r>
              <a:rPr lang="tr-TR" dirty="0" smtClean="0"/>
              <a:t>Anayasanın 135. Maddesi aşağıdaki gibidir.</a:t>
            </a:r>
          </a:p>
          <a:p>
            <a:pPr lvl="1"/>
            <a:r>
              <a:rPr lang="tr-TR" dirty="0" smtClean="0"/>
              <a:t>Madde </a:t>
            </a:r>
            <a:r>
              <a:rPr lang="tr-TR" dirty="0"/>
              <a:t>135 – Kamu kurumu niteliğindeki meslek kuruluşları ve üst kuruluşları; belli bir mesleğe mensup olanların müşterek ihtiyaçlarını karşılamak, mesleki faaliyetlerini kolaylaştırmak, mesleğin genel menfaatlere uygun olarak gelişmesini sağlamak, meslek mensuplarının birbirleri ile ve halk ile olan ilişkilerinde dürüstlüğü ve güveni hakim kılmak üzere meslek disiplini ve ahlakını korumak maksadı ile kanunla kurulan ve organları kendi üyeleri tarafından kanunda gösterilen usullere göre yargı gözetimi altında, gizli oyla seçilen kamu tüzelkişilikleridir. </a:t>
            </a:r>
          </a:p>
          <a:p>
            <a:r>
              <a:rPr lang="tr-TR" dirty="0" smtClean="0"/>
              <a:t>2020 </a:t>
            </a:r>
            <a:r>
              <a:rPr lang="tr-TR" dirty="0"/>
              <a:t>itibari ile 20 bin civarında aktif üyesi bulunmaktadır.</a:t>
            </a:r>
          </a:p>
        </p:txBody>
      </p:sp>
    </p:spTree>
    <p:extLst>
      <p:ext uri="{BB962C8B-B14F-4D97-AF65-F5344CB8AC3E}">
        <p14:creationId xmlns:p14="http://schemas.microsoft.com/office/powerpoint/2010/main" val="2520899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B51A615-53DF-4851-9F12-5F88F8B3DB0D}"/>
              </a:ext>
            </a:extLst>
          </p:cNvPr>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a:bodyPr>
          <a:lstStyle/>
          <a:p>
            <a:r>
              <a:rPr lang="en-US" sz="2800" dirty="0"/>
              <a:t>The Chamber of Forest Engineers</a:t>
            </a:r>
            <a:r>
              <a:rPr lang="tr-TR" sz="2800" dirty="0"/>
              <a:t>- Orman Mühendisleri Odası</a:t>
            </a:r>
          </a:p>
        </p:txBody>
      </p:sp>
      <p:sp>
        <p:nvSpPr>
          <p:cNvPr id="3" name="İçerik Yer Tutucusu 2">
            <a:extLst>
              <a:ext uri="{FF2B5EF4-FFF2-40B4-BE49-F238E27FC236}">
                <a16:creationId xmlns:a16="http://schemas.microsoft.com/office/drawing/2014/main" id="{06036F80-30D8-4A14-8FA6-334DA7B1005B}"/>
              </a:ext>
            </a:extLst>
          </p:cNvPr>
          <p:cNvSpPr>
            <a:spLocks noGrp="1"/>
          </p:cNvSpPr>
          <p:nvPr>
            <p:ph sz="half" idx="1"/>
          </p:nvPr>
        </p:nvSpPr>
        <p:spPr/>
        <p:txBody>
          <a:bodyPr>
            <a:normAutofit fontScale="92500" lnSpcReduction="20000"/>
          </a:bodyPr>
          <a:lstStyle/>
          <a:p>
            <a:pPr fontAlgn="base"/>
            <a:r>
              <a:rPr lang="en-US" dirty="0"/>
              <a:t>According to the related Law, the “Chamber of Forest Engineers “is the legal representative of three different professional groups namely</a:t>
            </a:r>
            <a:r>
              <a:rPr lang="tr-TR" dirty="0"/>
              <a:t>;</a:t>
            </a:r>
          </a:p>
          <a:p>
            <a:pPr lvl="1" fontAlgn="base"/>
            <a:r>
              <a:rPr lang="tr-TR" dirty="0"/>
              <a:t>F</a:t>
            </a:r>
            <a:r>
              <a:rPr lang="en-US" dirty="0" err="1"/>
              <a:t>orest</a:t>
            </a:r>
            <a:r>
              <a:rPr lang="en-US" dirty="0"/>
              <a:t> Engineers, </a:t>
            </a:r>
            <a:endParaRPr lang="tr-TR" dirty="0"/>
          </a:p>
          <a:p>
            <a:pPr lvl="1" fontAlgn="base"/>
            <a:r>
              <a:rPr lang="en-US" dirty="0"/>
              <a:t>Forest Industrial Engineers, </a:t>
            </a:r>
            <a:endParaRPr lang="tr-TR" dirty="0"/>
          </a:p>
          <a:p>
            <a:pPr lvl="1" fontAlgn="base"/>
            <a:r>
              <a:rPr lang="en-US" dirty="0"/>
              <a:t>Woodworking Industrial Engineers”</a:t>
            </a:r>
          </a:p>
          <a:p>
            <a:pPr fontAlgn="base"/>
            <a:r>
              <a:rPr lang="en-US" dirty="0"/>
              <a:t>At national level, “Chamber of Forest Engineers” is an affiliated chamber to the “Union of Chamber of Turkish Engineers and </a:t>
            </a:r>
            <a:r>
              <a:rPr lang="en-US" dirty="0" smtClean="0">
                <a:hlinkClick r:id="rId2"/>
              </a:rPr>
              <a:t>Architects</a:t>
            </a:r>
            <a:r>
              <a:rPr lang="tr-TR" dirty="0" smtClean="0"/>
              <a:t>»</a:t>
            </a:r>
            <a:endParaRPr lang="en-US" dirty="0"/>
          </a:p>
          <a:p>
            <a:endParaRPr lang="tr-TR" dirty="0"/>
          </a:p>
        </p:txBody>
      </p:sp>
      <p:sp>
        <p:nvSpPr>
          <p:cNvPr id="4" name="İçerik Yer Tutucusu 3">
            <a:extLst>
              <a:ext uri="{FF2B5EF4-FFF2-40B4-BE49-F238E27FC236}">
                <a16:creationId xmlns:a16="http://schemas.microsoft.com/office/drawing/2014/main" id="{F25B933C-1E05-4A24-B19A-7E6309AC3A30}"/>
              </a:ext>
            </a:extLst>
          </p:cNvPr>
          <p:cNvSpPr>
            <a:spLocks noGrp="1"/>
          </p:cNvSpPr>
          <p:nvPr>
            <p:ph sz="half" idx="2"/>
          </p:nvPr>
        </p:nvSpPr>
        <p:spPr/>
        <p:txBody>
          <a:bodyPr>
            <a:normAutofit fontScale="92500" lnSpcReduction="20000"/>
          </a:bodyPr>
          <a:lstStyle/>
          <a:p>
            <a:r>
              <a:rPr lang="tr-TR" dirty="0"/>
              <a:t>OMO ilgili mevzuatına göre Orman Mühendisleri, Orman Endüstri Mühendisleri ve Ağaç İşleri Endüstri Mühendislerini temsil etmektedir.</a:t>
            </a:r>
          </a:p>
          <a:p>
            <a:r>
              <a:rPr lang="tr-TR" dirty="0"/>
              <a:t>Ulusal seviyede Türk Mühendis ve Mimar Odaları Birliği –</a:t>
            </a:r>
            <a:r>
              <a:rPr lang="tr-TR" dirty="0">
                <a:hlinkClick r:id="rId2"/>
              </a:rPr>
              <a:t>TMMOB</a:t>
            </a:r>
            <a:r>
              <a:rPr lang="tr-TR" dirty="0"/>
              <a:t> çatısı altında yer almaktadır. </a:t>
            </a:r>
          </a:p>
          <a:p>
            <a:endParaRPr lang="tr-TR" dirty="0"/>
          </a:p>
        </p:txBody>
      </p:sp>
    </p:spTree>
    <p:extLst>
      <p:ext uri="{BB962C8B-B14F-4D97-AF65-F5344CB8AC3E}">
        <p14:creationId xmlns:p14="http://schemas.microsoft.com/office/powerpoint/2010/main" val="1461813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7B69A78-177C-4046-8601-22B4E36813FA}"/>
              </a:ext>
            </a:extLst>
          </p:cNvPr>
          <p:cNvSpPr>
            <a:spLocks noGrp="1"/>
          </p:cNvSpPr>
          <p:nvPr>
            <p:ph type="title"/>
          </p:nvPr>
        </p:nvSpPr>
        <p:spPr>
          <a:xfrm>
            <a:off x="838200" y="461913"/>
            <a:ext cx="10515600" cy="1228775"/>
          </a:xfrm>
        </p:spPr>
        <p:style>
          <a:lnRef idx="1">
            <a:schemeClr val="accent4"/>
          </a:lnRef>
          <a:fillRef idx="2">
            <a:schemeClr val="accent4"/>
          </a:fillRef>
          <a:effectRef idx="1">
            <a:schemeClr val="accent4"/>
          </a:effectRef>
          <a:fontRef idx="minor">
            <a:schemeClr val="dk1"/>
          </a:fontRef>
        </p:style>
        <p:txBody>
          <a:bodyPr>
            <a:noAutofit/>
          </a:bodyPr>
          <a:lstStyle/>
          <a:p>
            <a:r>
              <a:rPr lang="en-US" sz="2000" dirty="0"/>
              <a:t>Union of Chamber of Turkish Engineers and Architects</a:t>
            </a:r>
            <a:r>
              <a:rPr lang="tr-TR" sz="2000" dirty="0"/>
              <a:t>-</a:t>
            </a:r>
            <a:r>
              <a:rPr lang="en-US" sz="2000" dirty="0"/>
              <a:t>FEANI-European Federation of National Engineering Associations- </a:t>
            </a:r>
            <a:endParaRPr lang="tr-TR" sz="2000" dirty="0"/>
          </a:p>
        </p:txBody>
      </p:sp>
      <p:sp>
        <p:nvSpPr>
          <p:cNvPr id="3" name="İçerik Yer Tutucusu 2">
            <a:extLst>
              <a:ext uri="{FF2B5EF4-FFF2-40B4-BE49-F238E27FC236}">
                <a16:creationId xmlns:a16="http://schemas.microsoft.com/office/drawing/2014/main" id="{2B596CCF-0587-4346-B356-31F645777585}"/>
              </a:ext>
            </a:extLst>
          </p:cNvPr>
          <p:cNvSpPr>
            <a:spLocks noGrp="1"/>
          </p:cNvSpPr>
          <p:nvPr>
            <p:ph sz="half" idx="1"/>
          </p:nvPr>
        </p:nvSpPr>
        <p:spPr/>
        <p:txBody>
          <a:bodyPr>
            <a:normAutofit fontScale="70000" lnSpcReduction="20000"/>
          </a:bodyPr>
          <a:lstStyle/>
          <a:p>
            <a:pPr fontAlgn="base"/>
            <a:r>
              <a:rPr lang="en-US" dirty="0"/>
              <a:t>At European Level, this Union is a member of “FEANI-European Federation of National Engineering Associations- </a:t>
            </a:r>
            <a:r>
              <a:rPr lang="en-US" dirty="0">
                <a:hlinkClick r:id="rId2"/>
              </a:rPr>
              <a:t>https://www.feani.org/</a:t>
            </a:r>
            <a:r>
              <a:rPr lang="en-US" dirty="0"/>
              <a:t> “. </a:t>
            </a:r>
            <a:endParaRPr lang="tr-TR" dirty="0"/>
          </a:p>
          <a:p>
            <a:pPr fontAlgn="base"/>
            <a:r>
              <a:rPr lang="en-US" dirty="0"/>
              <a:t>FEANI is a founding member of the World Federation of Engineering Organizations (WFEO) </a:t>
            </a:r>
            <a:r>
              <a:rPr lang="en-US" dirty="0">
                <a:hlinkClick r:id="rId3"/>
              </a:rPr>
              <a:t>http://www.wfeo.org/</a:t>
            </a:r>
            <a:r>
              <a:rPr lang="en-US" dirty="0"/>
              <a:t> and collaborates with many other organizations dealing with engineering and technology issues and engineering education.</a:t>
            </a:r>
          </a:p>
          <a:p>
            <a:pPr fontAlgn="base"/>
            <a:r>
              <a:rPr lang="en-US" dirty="0"/>
              <a:t>FEANI is officially recognized by the European Commission as representing the engineering profession in Europe. </a:t>
            </a:r>
            <a:endParaRPr lang="tr-TR" dirty="0"/>
          </a:p>
          <a:p>
            <a:pPr fontAlgn="base"/>
            <a:r>
              <a:rPr lang="en-US" dirty="0"/>
              <a:t>The federation also has consultative status with UNESCO, UNIDO and the Council of Europe.</a:t>
            </a:r>
          </a:p>
          <a:p>
            <a:endParaRPr lang="tr-TR" dirty="0"/>
          </a:p>
        </p:txBody>
      </p:sp>
      <p:sp>
        <p:nvSpPr>
          <p:cNvPr id="4" name="İçerik Yer Tutucusu 3">
            <a:extLst>
              <a:ext uri="{FF2B5EF4-FFF2-40B4-BE49-F238E27FC236}">
                <a16:creationId xmlns:a16="http://schemas.microsoft.com/office/drawing/2014/main" id="{FA0EFAF9-F3F7-4664-ABEB-81F40B47B9A8}"/>
              </a:ext>
            </a:extLst>
          </p:cNvPr>
          <p:cNvSpPr>
            <a:spLocks noGrp="1"/>
          </p:cNvSpPr>
          <p:nvPr>
            <p:ph sz="half" idx="2"/>
          </p:nvPr>
        </p:nvSpPr>
        <p:spPr/>
        <p:txBody>
          <a:bodyPr>
            <a:normAutofit fontScale="70000" lnSpcReduction="20000"/>
          </a:bodyPr>
          <a:lstStyle/>
          <a:p>
            <a:r>
              <a:rPr lang="tr-TR" dirty="0"/>
              <a:t>TMMOB Avrupa seviyesinde FEANI-Avrupa Ulusal Mühendislik Dernekleri Federasyonu üyesidir. </a:t>
            </a:r>
          </a:p>
          <a:p>
            <a:r>
              <a:rPr lang="tr-TR" dirty="0"/>
              <a:t>FEANI- Dünya Mühendislik Organizasyonları Federasyonu kurucu üyesidir. </a:t>
            </a:r>
          </a:p>
          <a:p>
            <a:r>
              <a:rPr lang="tr-TR" dirty="0"/>
              <a:t>FEANI Avrupa Komisyonu tarafından tanınan ve akredite olan bir birliktir. </a:t>
            </a:r>
          </a:p>
          <a:p>
            <a:r>
              <a:rPr lang="tr-TR" dirty="0"/>
              <a:t>UNSECO, UNİDO ve Avrupa Konseyinde «danışman statüsü» bulunmaktadır.</a:t>
            </a:r>
          </a:p>
        </p:txBody>
      </p:sp>
    </p:spTree>
    <p:extLst>
      <p:ext uri="{BB962C8B-B14F-4D97-AF65-F5344CB8AC3E}">
        <p14:creationId xmlns:p14="http://schemas.microsoft.com/office/powerpoint/2010/main" val="3717328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A0152D4-7A18-4D88-A985-77100150D61A}"/>
              </a:ext>
            </a:extLst>
          </p:cNvPr>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a:bodyPr>
          <a:lstStyle/>
          <a:p>
            <a:r>
              <a:rPr lang="tr-TR" sz="3200" dirty="0" err="1"/>
              <a:t>National</a:t>
            </a:r>
            <a:r>
              <a:rPr lang="tr-TR" sz="3200" dirty="0"/>
              <a:t> </a:t>
            </a:r>
            <a:r>
              <a:rPr lang="tr-TR" sz="3200" dirty="0" err="1"/>
              <a:t>Activities</a:t>
            </a:r>
            <a:r>
              <a:rPr lang="tr-TR" sz="3200" dirty="0"/>
              <a:t> of OMO- OMO’ </a:t>
            </a:r>
            <a:r>
              <a:rPr lang="tr-TR" sz="3200" dirty="0" err="1"/>
              <a:t>nun</a:t>
            </a:r>
            <a:r>
              <a:rPr lang="tr-TR" sz="3200" dirty="0"/>
              <a:t> Ulusal Faaliyetleri</a:t>
            </a:r>
          </a:p>
        </p:txBody>
      </p:sp>
      <p:sp>
        <p:nvSpPr>
          <p:cNvPr id="3" name="İçerik Yer Tutucusu 2">
            <a:extLst>
              <a:ext uri="{FF2B5EF4-FFF2-40B4-BE49-F238E27FC236}">
                <a16:creationId xmlns:a16="http://schemas.microsoft.com/office/drawing/2014/main" id="{8E39BDF2-FF5E-4104-BA2B-C80145C4B59E}"/>
              </a:ext>
            </a:extLst>
          </p:cNvPr>
          <p:cNvSpPr>
            <a:spLocks noGrp="1"/>
          </p:cNvSpPr>
          <p:nvPr>
            <p:ph sz="half" idx="1"/>
          </p:nvPr>
        </p:nvSpPr>
        <p:spPr/>
        <p:txBody>
          <a:bodyPr>
            <a:normAutofit fontScale="47500" lnSpcReduction="20000"/>
          </a:bodyPr>
          <a:lstStyle/>
          <a:p>
            <a:r>
              <a:rPr lang="en-US" dirty="0"/>
              <a:t>The “MAIN REGULATION OF THE CHAMBER OF FOREST ENGINEERS” published at Turkish Official Gazette at </a:t>
            </a:r>
            <a:r>
              <a:rPr lang="en-US" dirty="0">
                <a:hlinkClick r:id="rId2"/>
              </a:rPr>
              <a:t>12 July 2006  </a:t>
            </a:r>
            <a:r>
              <a:rPr lang="en-US" dirty="0"/>
              <a:t>determines the working principles and procedures of the Chamber.</a:t>
            </a:r>
          </a:p>
          <a:p>
            <a:r>
              <a:rPr lang="en-US" dirty="0"/>
              <a:t>Since the regulation is quite long, it has not been possible to include all text here. However some of the as follows:</a:t>
            </a:r>
          </a:p>
          <a:p>
            <a:pPr lvl="1"/>
            <a:r>
              <a:rPr lang="en-US" i="1" dirty="0"/>
              <a:t>To carry out all kinds of technical and scientific studies in order to protect, expand and operate the forests, which have an important place in the country's economy, with the forest ecosystem management approach, and to present the water production, social, cultural and similar functional benefits of the forests to the society.</a:t>
            </a:r>
          </a:p>
          <a:p>
            <a:pPr lvl="1"/>
            <a:r>
              <a:rPr lang="en-US" i="1" dirty="0"/>
              <a:t>To make offers and assistance to official authorities and other relevant institutions in these matters,</a:t>
            </a:r>
          </a:p>
          <a:p>
            <a:pPr lvl="1"/>
            <a:endParaRPr lang="en-US" i="1" dirty="0"/>
          </a:p>
          <a:p>
            <a:pPr lvl="1"/>
            <a:r>
              <a:rPr lang="en-US" i="1" dirty="0"/>
              <a:t>To examine all the legislation, norms, scientific specifications related to forestry, forestry industry and woodworking industry.</a:t>
            </a:r>
          </a:p>
          <a:p>
            <a:pPr lvl="1"/>
            <a:endParaRPr lang="en-US" i="1" dirty="0"/>
          </a:p>
          <a:p>
            <a:pPr lvl="1"/>
            <a:r>
              <a:rPr lang="en-US" i="1" dirty="0"/>
              <a:t>To organize technical congresses, seminars, symposiums, conferences and exhibitions related to the development and promotion of forestry, forestry industry and woodworking industry professions, and to participate in the work of other organizations for this purpose.</a:t>
            </a:r>
          </a:p>
          <a:p>
            <a:pPr lvl="1"/>
            <a:endParaRPr lang="en-US" i="1" dirty="0"/>
          </a:p>
          <a:p>
            <a:pPr lvl="1"/>
            <a:r>
              <a:rPr lang="en-US" i="1" dirty="0"/>
              <a:t>To spread innovations in the fields of forestry, forestry industry and woodworking industry professions, to cooperate with domestic and foreign professional organizations for this purpose and to represent its members at home and abroad.</a:t>
            </a:r>
            <a:endParaRPr lang="en-US" dirty="0"/>
          </a:p>
        </p:txBody>
      </p:sp>
      <p:sp>
        <p:nvSpPr>
          <p:cNvPr id="4" name="İçerik Yer Tutucusu 3">
            <a:extLst>
              <a:ext uri="{FF2B5EF4-FFF2-40B4-BE49-F238E27FC236}">
                <a16:creationId xmlns:a16="http://schemas.microsoft.com/office/drawing/2014/main" id="{7BF89043-06CB-4168-A902-6FE7A3A25333}"/>
              </a:ext>
            </a:extLst>
          </p:cNvPr>
          <p:cNvSpPr>
            <a:spLocks noGrp="1"/>
          </p:cNvSpPr>
          <p:nvPr>
            <p:ph sz="half" idx="2"/>
          </p:nvPr>
        </p:nvSpPr>
        <p:spPr/>
        <p:txBody>
          <a:bodyPr>
            <a:normAutofit fontScale="47500" lnSpcReduction="20000"/>
          </a:bodyPr>
          <a:lstStyle/>
          <a:p>
            <a:r>
              <a:rPr lang="tr-TR" dirty="0"/>
              <a:t>Orman Mühendisleri Odası 12 Temmuz 2006 tarihli Resmi Gazete’de yayımlanan «TÜRK MÜHENDİS VE MİMAR ODALARI BİRLİĞİ ORMAN MÜHENDİSLERİ ODASI </a:t>
            </a:r>
            <a:r>
              <a:rPr lang="tr-TR" dirty="0">
                <a:hlinkClick r:id="rId3"/>
              </a:rPr>
              <a:t>ANA YÖNETMELİĞİ</a:t>
            </a:r>
            <a:r>
              <a:rPr lang="tr-TR" dirty="0"/>
              <a:t>» ne göre faaliyetlerini yürütmektedir. </a:t>
            </a:r>
          </a:p>
          <a:p>
            <a:r>
              <a:rPr lang="tr-TR" dirty="0"/>
              <a:t>Çok uzun olduğu için Yönetmeliğin tamamı buraya alınmamıştır. Ancak bazı maddeleri aşağıdaki gibidir.</a:t>
            </a:r>
          </a:p>
          <a:p>
            <a:pPr lvl="1"/>
            <a:r>
              <a:rPr lang="tr-TR" i="1" dirty="0"/>
              <a:t>Ülke ekonomisinde önemli bir yere sahip olan ormanların orman ekosistemi yönetimi yaklaşımıyla korunması, genişletilmesi, işletilmesi ile ormanların su üretimi, sosyal, kültürel ve benzeri fonksiyonel yararlarının topluma sunulması amacıyla, her türlü teknik ve bilimsel çalışmalar yapmak.</a:t>
            </a:r>
          </a:p>
          <a:p>
            <a:pPr lvl="1"/>
            <a:r>
              <a:rPr lang="tr-TR" i="1" dirty="0"/>
              <a:t>Bu hususlarda resmi merciler ve diğer ilgili kuruluşlara teklif ve yardımlarda bulunmak,</a:t>
            </a:r>
          </a:p>
          <a:p>
            <a:pPr lvl="1"/>
            <a:endParaRPr lang="tr-TR" i="1" dirty="0"/>
          </a:p>
          <a:p>
            <a:pPr lvl="1"/>
            <a:r>
              <a:rPr lang="tr-TR" i="1" dirty="0"/>
              <a:t>Ormancılık, orman endüstrisi ve ağaç işleri endüstrisi ile ilgili bütün mevzuatı, normları, fenni şartnameleri incelemek.</a:t>
            </a:r>
          </a:p>
          <a:p>
            <a:pPr lvl="1"/>
            <a:endParaRPr lang="tr-TR" i="1" dirty="0"/>
          </a:p>
          <a:p>
            <a:pPr lvl="1"/>
            <a:r>
              <a:rPr lang="tr-TR" i="1" dirty="0"/>
              <a:t>Ormancılık, orman endüstrisi ve ağaç işleri endüstrisi mesleklerinin gelişmesi ve tanıtılmasıyla ilgili olarak teknik kongre, seminer, sempozyum, konferans ve sergiler düzenlemek, bu amaca yönelik diğer kuruluşların çalışmalarına katılmak.</a:t>
            </a:r>
          </a:p>
          <a:p>
            <a:pPr lvl="1"/>
            <a:endParaRPr lang="tr-TR" i="1" dirty="0"/>
          </a:p>
          <a:p>
            <a:pPr lvl="1"/>
            <a:r>
              <a:rPr lang="tr-TR" i="1" dirty="0"/>
              <a:t>Ormancılık, orman endüstrisi ve ağaç işleri endüstrisi meslekleri alanındaki yenilikleri yaymak, bu amaçla yurt içi ve yurt dışı meslek kuruluşları ile  işbirliğinde bulunmak ve üyelerini yurt içinde ve yurt dışında temsil etmek.</a:t>
            </a:r>
          </a:p>
        </p:txBody>
      </p:sp>
    </p:spTree>
    <p:extLst>
      <p:ext uri="{BB962C8B-B14F-4D97-AF65-F5344CB8AC3E}">
        <p14:creationId xmlns:p14="http://schemas.microsoft.com/office/powerpoint/2010/main" val="3168561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75DB725-A2CD-4A68-ACD5-89908D41E0B1}"/>
              </a:ext>
            </a:extLst>
          </p:cNvPr>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a:bodyPr>
          <a:lstStyle/>
          <a:p>
            <a:r>
              <a:rPr lang="en-US" sz="3600" dirty="0"/>
              <a:t>The National Biodiversity Coordination Board</a:t>
            </a:r>
            <a:r>
              <a:rPr lang="tr-TR" sz="3600" dirty="0"/>
              <a:t> of </a:t>
            </a:r>
            <a:r>
              <a:rPr lang="tr-TR" sz="3600" dirty="0" err="1"/>
              <a:t>Turkey</a:t>
            </a:r>
            <a:r>
              <a:rPr lang="tr-TR" sz="3600" dirty="0"/>
              <a:t>- Ulusal Biyolojik Çeşitlilik Koordinasyon Kurulu</a:t>
            </a:r>
          </a:p>
        </p:txBody>
      </p:sp>
      <p:sp>
        <p:nvSpPr>
          <p:cNvPr id="3" name="İçerik Yer Tutucusu 2">
            <a:extLst>
              <a:ext uri="{FF2B5EF4-FFF2-40B4-BE49-F238E27FC236}">
                <a16:creationId xmlns:a16="http://schemas.microsoft.com/office/drawing/2014/main" id="{55F5B49D-78D5-4D4C-8BA0-62FB6664E735}"/>
              </a:ext>
            </a:extLst>
          </p:cNvPr>
          <p:cNvSpPr>
            <a:spLocks noGrp="1"/>
          </p:cNvSpPr>
          <p:nvPr>
            <p:ph sz="half" idx="1"/>
          </p:nvPr>
        </p:nvSpPr>
        <p:spPr/>
        <p:txBody>
          <a:bodyPr>
            <a:normAutofit fontScale="92500" lnSpcReduction="20000"/>
          </a:bodyPr>
          <a:lstStyle/>
          <a:p>
            <a:r>
              <a:rPr lang="en-US" dirty="0"/>
              <a:t>"The National Biodiversity Coordination Board" was established under the chairmanship of the Minister of Agriculture and Forestry with a Presidential Decree of Turkey.</a:t>
            </a:r>
            <a:endParaRPr lang="tr-TR" dirty="0"/>
          </a:p>
          <a:p>
            <a:r>
              <a:rPr lang="en-US" dirty="0"/>
              <a:t> This Decree was published at Turkey's Official Gazette at the date of </a:t>
            </a:r>
            <a:r>
              <a:rPr lang="en-US" dirty="0">
                <a:hlinkClick r:id="rId2"/>
              </a:rPr>
              <a:t>2nd August</a:t>
            </a:r>
            <a:r>
              <a:rPr lang="en-US" dirty="0"/>
              <a:t>, 2019. </a:t>
            </a:r>
            <a:endParaRPr lang="tr-TR" dirty="0"/>
          </a:p>
          <a:p>
            <a:r>
              <a:rPr lang="en-US" dirty="0"/>
              <a:t>The Chamber of Forest Engineers Officially took part in this committee. It is the only one NGO from nature conservation sector. </a:t>
            </a:r>
            <a:endParaRPr lang="tr-TR" dirty="0"/>
          </a:p>
        </p:txBody>
      </p:sp>
      <p:sp>
        <p:nvSpPr>
          <p:cNvPr id="4" name="İçerik Yer Tutucusu 3">
            <a:extLst>
              <a:ext uri="{FF2B5EF4-FFF2-40B4-BE49-F238E27FC236}">
                <a16:creationId xmlns:a16="http://schemas.microsoft.com/office/drawing/2014/main" id="{C03666AB-DC91-420A-9D0D-76D45A5B1E0F}"/>
              </a:ext>
            </a:extLst>
          </p:cNvPr>
          <p:cNvSpPr>
            <a:spLocks noGrp="1"/>
          </p:cNvSpPr>
          <p:nvPr>
            <p:ph sz="half" idx="2"/>
          </p:nvPr>
        </p:nvSpPr>
        <p:spPr/>
        <p:txBody>
          <a:bodyPr>
            <a:normAutofit fontScale="92500" lnSpcReduction="20000"/>
          </a:bodyPr>
          <a:lstStyle/>
          <a:p>
            <a:r>
              <a:rPr lang="tr-TR" dirty="0"/>
              <a:t>Türkiye’de Cumhurbaşkanlığı Kararnamesi ile «Ulusal Biyolojik Çeşitlilik Koordinasyon Kurulu» kurulmuştur.</a:t>
            </a:r>
          </a:p>
          <a:p>
            <a:r>
              <a:rPr lang="tr-TR" dirty="0"/>
              <a:t>Orman Mühendisleri Odası, Tarım ve Orman Bakanı  başkanlığındaki bu kurulda yer alan tek sektörel sivil toplum </a:t>
            </a:r>
            <a:r>
              <a:rPr lang="tr-TR" dirty="0" smtClean="0"/>
              <a:t>kuruluşudur.</a:t>
            </a:r>
            <a:endParaRPr lang="tr-TR" dirty="0"/>
          </a:p>
        </p:txBody>
      </p:sp>
    </p:spTree>
    <p:extLst>
      <p:ext uri="{BB962C8B-B14F-4D97-AF65-F5344CB8AC3E}">
        <p14:creationId xmlns:p14="http://schemas.microsoft.com/office/powerpoint/2010/main" val="651372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675E137-DC7F-4291-88F3-3CE96FBDC169}"/>
              </a:ext>
            </a:extLst>
          </p:cNvPr>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a:bodyPr>
          <a:lstStyle/>
          <a:p>
            <a:r>
              <a:rPr lang="en-US" sz="2800" dirty="0" smtClean="0"/>
              <a:t>International Cooperation- </a:t>
            </a:r>
            <a:r>
              <a:rPr lang="tr-TR" sz="2800" dirty="0" smtClean="0"/>
              <a:t>Uluslararası İşbirliği</a:t>
            </a:r>
            <a:endParaRPr lang="tr-TR" sz="2800" dirty="0"/>
          </a:p>
        </p:txBody>
      </p:sp>
      <p:sp>
        <p:nvSpPr>
          <p:cNvPr id="3" name="İçerik Yer Tutucusu 2">
            <a:extLst>
              <a:ext uri="{FF2B5EF4-FFF2-40B4-BE49-F238E27FC236}">
                <a16:creationId xmlns:a16="http://schemas.microsoft.com/office/drawing/2014/main" id="{35DB492A-A409-4075-9783-EFF72561ECCE}"/>
              </a:ext>
            </a:extLst>
          </p:cNvPr>
          <p:cNvSpPr>
            <a:spLocks noGrp="1"/>
          </p:cNvSpPr>
          <p:nvPr>
            <p:ph sz="half" idx="1"/>
          </p:nvPr>
        </p:nvSpPr>
        <p:spPr>
          <a:xfrm>
            <a:off x="621383" y="1825625"/>
            <a:ext cx="5181600" cy="4351338"/>
          </a:xfrm>
        </p:spPr>
        <p:txBody>
          <a:bodyPr>
            <a:normAutofit fontScale="77500" lnSpcReduction="20000"/>
          </a:bodyPr>
          <a:lstStyle/>
          <a:p>
            <a:r>
              <a:rPr lang="en-US" dirty="0" smtClean="0"/>
              <a:t>OMO has an active member of Union of European Foresters - </a:t>
            </a:r>
            <a:r>
              <a:rPr lang="en-US" dirty="0" smtClean="0">
                <a:hlinkClick r:id="rId2"/>
              </a:rPr>
              <a:t>http://www.european-foresters.eu/</a:t>
            </a:r>
            <a:r>
              <a:rPr lang="en-US" dirty="0" smtClean="0"/>
              <a:t> and Council of European Foresters-http://www.ceforg.eu/ </a:t>
            </a:r>
          </a:p>
          <a:p>
            <a:r>
              <a:rPr lang="en-US" dirty="0" smtClean="0"/>
              <a:t>Through these networks OMO has been actively joined Forest Europe </a:t>
            </a:r>
            <a:r>
              <a:rPr lang="en-US" dirty="0" smtClean="0">
                <a:hlinkClick r:id="rId3"/>
              </a:rPr>
              <a:t>https://foresteurope.org/</a:t>
            </a:r>
            <a:r>
              <a:rPr lang="en-US" dirty="0" smtClean="0"/>
              <a:t>  and European Commission </a:t>
            </a:r>
            <a:r>
              <a:rPr lang="en-US" dirty="0" smtClean="0">
                <a:hlinkClick r:id="rId4"/>
              </a:rPr>
              <a:t>https://ec.europa.eu/environment/forests/index_en.htm</a:t>
            </a:r>
            <a:r>
              <a:rPr lang="en-US" dirty="0" smtClean="0"/>
              <a:t>  activities.</a:t>
            </a:r>
          </a:p>
          <a:p>
            <a:r>
              <a:rPr lang="en-US" dirty="0" smtClean="0"/>
              <a:t>OMO also participates to  UNECE/FAO Forestry and Timber Section’s activities </a:t>
            </a:r>
            <a:r>
              <a:rPr lang="en-US" dirty="0" smtClean="0">
                <a:hlinkClick r:id="rId5"/>
              </a:rPr>
              <a:t>https://unece.org/forests</a:t>
            </a:r>
            <a:r>
              <a:rPr lang="en-US" dirty="0" smtClean="0"/>
              <a:t> </a:t>
            </a:r>
          </a:p>
          <a:p>
            <a:endParaRPr lang="en-US" dirty="0"/>
          </a:p>
        </p:txBody>
      </p:sp>
      <p:sp>
        <p:nvSpPr>
          <p:cNvPr id="9" name="İçerik Yer Tutucusu 8">
            <a:extLst>
              <a:ext uri="{FF2B5EF4-FFF2-40B4-BE49-F238E27FC236}">
                <a16:creationId xmlns:a16="http://schemas.microsoft.com/office/drawing/2014/main" id="{8A6C69F9-1928-4C0E-A276-B799138E9DEE}"/>
              </a:ext>
            </a:extLst>
          </p:cNvPr>
          <p:cNvSpPr>
            <a:spLocks noGrp="1"/>
          </p:cNvSpPr>
          <p:nvPr>
            <p:ph sz="half" idx="2"/>
          </p:nvPr>
        </p:nvSpPr>
        <p:spPr/>
        <p:txBody>
          <a:bodyPr>
            <a:normAutofit fontScale="77500" lnSpcReduction="20000"/>
          </a:bodyPr>
          <a:lstStyle/>
          <a:p>
            <a:r>
              <a:rPr lang="tr-TR" dirty="0" smtClean="0"/>
              <a:t>Orman Mühendisleri Odası Avrupa </a:t>
            </a:r>
            <a:r>
              <a:rPr lang="tr-TR" dirty="0"/>
              <a:t>Ormancılar Birliğinin </a:t>
            </a:r>
            <a:r>
              <a:rPr lang="tr-TR" dirty="0">
                <a:hlinkClick r:id="rId2"/>
              </a:rPr>
              <a:t>http://www.european-foresters.eu</a:t>
            </a:r>
            <a:r>
              <a:rPr lang="tr-TR" dirty="0" smtClean="0">
                <a:hlinkClick r:id="rId2"/>
              </a:rPr>
              <a:t>/</a:t>
            </a:r>
            <a:r>
              <a:rPr lang="tr-TR" dirty="0" smtClean="0"/>
              <a:t>   ve Avrupa </a:t>
            </a:r>
            <a:r>
              <a:rPr lang="tr-TR" dirty="0"/>
              <a:t>Ormancılar Konseyinin </a:t>
            </a:r>
            <a:r>
              <a:rPr lang="tr-TR" dirty="0">
                <a:hlinkClick r:id="rId6"/>
              </a:rPr>
              <a:t>http://www.ceforg.eu</a:t>
            </a:r>
            <a:r>
              <a:rPr lang="tr-TR" dirty="0" smtClean="0">
                <a:hlinkClick r:id="rId6"/>
              </a:rPr>
              <a:t>/</a:t>
            </a:r>
            <a:r>
              <a:rPr lang="tr-TR" dirty="0" smtClean="0"/>
              <a:t>  </a:t>
            </a:r>
            <a:r>
              <a:rPr lang="tr-TR" dirty="0"/>
              <a:t>aktif üyelerindendir.</a:t>
            </a:r>
          </a:p>
          <a:p>
            <a:r>
              <a:rPr lang="tr-TR" dirty="0" smtClean="0"/>
              <a:t>OMO bu iki network kanalı ile Avrupa'da Ormanların Korunması Bakanlar Konferansı (</a:t>
            </a:r>
            <a:r>
              <a:rPr lang="tr-TR" dirty="0" smtClean="0">
                <a:hlinkClick r:id="rId3"/>
              </a:rPr>
              <a:t>Forest Europe</a:t>
            </a:r>
            <a:r>
              <a:rPr lang="tr-TR" dirty="0" smtClean="0"/>
              <a:t>)  ve Avrupa </a:t>
            </a:r>
            <a:r>
              <a:rPr lang="tr-TR" dirty="0" smtClean="0">
                <a:hlinkClick r:id="rId4"/>
              </a:rPr>
              <a:t>Komisyonu</a:t>
            </a:r>
            <a:r>
              <a:rPr lang="tr-TR" dirty="0" smtClean="0"/>
              <a:t> çalışmalarına katılım sağlamaktadır. </a:t>
            </a:r>
          </a:p>
          <a:p>
            <a:r>
              <a:rPr lang="tr-TR" dirty="0" smtClean="0"/>
              <a:t>OMO Birleşmiş Milletler Avrupa Ekonomik Komisyonu/FAO Ormancılık ve Kereste Bölümünün çalışmalarına da </a:t>
            </a:r>
            <a:r>
              <a:rPr lang="tr-TR" dirty="0"/>
              <a:t>katkı vermektedir. </a:t>
            </a:r>
            <a:r>
              <a:rPr lang="tr-TR" dirty="0">
                <a:hlinkClick r:id="rId5"/>
              </a:rPr>
              <a:t>https://</a:t>
            </a:r>
            <a:r>
              <a:rPr lang="tr-TR" dirty="0" smtClean="0">
                <a:hlinkClick r:id="rId5"/>
              </a:rPr>
              <a:t>unece.org/forests</a:t>
            </a:r>
            <a:r>
              <a:rPr lang="tr-TR" dirty="0" smtClean="0"/>
              <a:t> </a:t>
            </a:r>
            <a:endParaRPr lang="tr-TR" dirty="0" smtClean="0"/>
          </a:p>
          <a:p>
            <a:r>
              <a:rPr lang="tr-TR" dirty="0">
                <a:hlinkClick r:id="rId7"/>
              </a:rPr>
              <a:t>http://www.gonder.org.tr/?</a:t>
            </a:r>
            <a:r>
              <a:rPr lang="tr-TR" dirty="0" smtClean="0">
                <a:hlinkClick r:id="rId7"/>
              </a:rPr>
              <a:t>p=8510</a:t>
            </a:r>
            <a:r>
              <a:rPr lang="tr-TR" dirty="0" smtClean="0"/>
              <a:t> </a:t>
            </a:r>
            <a:endParaRPr lang="tr-TR" dirty="0" smtClean="0"/>
          </a:p>
        </p:txBody>
      </p:sp>
    </p:spTree>
    <p:extLst>
      <p:ext uri="{BB962C8B-B14F-4D97-AF65-F5344CB8AC3E}">
        <p14:creationId xmlns:p14="http://schemas.microsoft.com/office/powerpoint/2010/main" val="41521871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Memorandum of </a:t>
            </a:r>
            <a:r>
              <a:rPr lang="tr-TR" dirty="0" err="1" smtClean="0"/>
              <a:t>Understanding</a:t>
            </a:r>
            <a:r>
              <a:rPr lang="tr-TR" dirty="0" smtClean="0"/>
              <a:t> </a:t>
            </a:r>
            <a:r>
              <a:rPr lang="tr-TR" dirty="0" err="1" smtClean="0"/>
              <a:t>between</a:t>
            </a:r>
            <a:r>
              <a:rPr lang="tr-TR" dirty="0" smtClean="0"/>
              <a:t> </a:t>
            </a:r>
            <a:r>
              <a:rPr lang="tr-TR" dirty="0" err="1" smtClean="0"/>
              <a:t>NGOs</a:t>
            </a:r>
            <a:r>
              <a:rPr lang="tr-TR" dirty="0" smtClean="0"/>
              <a:t>- Yerel ve Ulusal </a:t>
            </a:r>
            <a:r>
              <a:rPr lang="tr-TR" dirty="0" err="1" smtClean="0"/>
              <a:t>STKlar</a:t>
            </a:r>
            <a:r>
              <a:rPr lang="tr-TR" dirty="0" smtClean="0"/>
              <a:t> İle İşbirlikleri</a:t>
            </a:r>
            <a:endParaRPr lang="tr-TR" dirty="0"/>
          </a:p>
        </p:txBody>
      </p:sp>
      <p:sp>
        <p:nvSpPr>
          <p:cNvPr id="3" name="İçerik Yer Tutucusu 2"/>
          <p:cNvSpPr>
            <a:spLocks noGrp="1"/>
          </p:cNvSpPr>
          <p:nvPr>
            <p:ph sz="half" idx="1"/>
          </p:nvPr>
        </p:nvSpPr>
        <p:spPr/>
        <p:txBody>
          <a:bodyPr>
            <a:normAutofit fontScale="92500" lnSpcReduction="10000"/>
          </a:bodyPr>
          <a:lstStyle/>
          <a:p>
            <a:r>
              <a:rPr lang="tr-TR" dirty="0"/>
              <a:t>Beside </a:t>
            </a:r>
            <a:r>
              <a:rPr lang="tr-TR" dirty="0" err="1"/>
              <a:t>above</a:t>
            </a:r>
            <a:r>
              <a:rPr lang="tr-TR" dirty="0"/>
              <a:t> </a:t>
            </a:r>
            <a:r>
              <a:rPr lang="tr-TR" dirty="0" err="1"/>
              <a:t>mentioned</a:t>
            </a:r>
            <a:r>
              <a:rPr lang="tr-TR" dirty="0"/>
              <a:t> </a:t>
            </a:r>
            <a:r>
              <a:rPr lang="tr-TR" dirty="0" err="1"/>
              <a:t>involvements</a:t>
            </a:r>
            <a:r>
              <a:rPr lang="tr-TR" dirty="0"/>
              <a:t>, OMO Signed </a:t>
            </a:r>
            <a:r>
              <a:rPr lang="en-US" dirty="0"/>
              <a:t>Cooperation Agreements with </a:t>
            </a:r>
            <a:r>
              <a:rPr lang="tr-TR" dirty="0" err="1" smtClean="0"/>
              <a:t>several</a:t>
            </a:r>
            <a:r>
              <a:rPr lang="tr-TR" dirty="0" smtClean="0"/>
              <a:t> </a:t>
            </a:r>
            <a:r>
              <a:rPr lang="en-US" dirty="0" smtClean="0"/>
              <a:t>NGOs</a:t>
            </a:r>
            <a:r>
              <a:rPr lang="tr-TR" dirty="0" smtClean="0"/>
              <a:t> </a:t>
            </a:r>
            <a:r>
              <a:rPr lang="tr-TR" dirty="0" err="1"/>
              <a:t>during</a:t>
            </a:r>
            <a:r>
              <a:rPr lang="tr-TR" dirty="0"/>
              <a:t> the «</a:t>
            </a:r>
            <a:r>
              <a:rPr lang="en-US" dirty="0" err="1"/>
              <a:t>Int</a:t>
            </a:r>
            <a:r>
              <a:rPr lang="en-US" dirty="0"/>
              <a:t> Symposium on the “</a:t>
            </a:r>
            <a:r>
              <a:rPr lang="en-US" dirty="0">
                <a:hlinkClick r:id="rId2"/>
              </a:rPr>
              <a:t>Role of Public-Civil Society-Private Sector Cooperation and International Partnerships in Achieving Sustainable Development Goals and Global Forest Goals</a:t>
            </a:r>
            <a:r>
              <a:rPr lang="tr-TR" dirty="0"/>
              <a:t>» </a:t>
            </a:r>
            <a:r>
              <a:rPr lang="tr-TR" dirty="0" err="1"/>
              <a:t>held</a:t>
            </a:r>
            <a:r>
              <a:rPr lang="tr-TR" dirty="0"/>
              <a:t> in Antalya on 2-5 </a:t>
            </a:r>
            <a:r>
              <a:rPr lang="tr-TR" dirty="0" err="1"/>
              <a:t>December</a:t>
            </a:r>
            <a:r>
              <a:rPr lang="tr-TR" dirty="0"/>
              <a:t> </a:t>
            </a:r>
            <a:r>
              <a:rPr lang="tr-TR" dirty="0" smtClean="0"/>
              <a:t>2018.</a:t>
            </a:r>
          </a:p>
          <a:p>
            <a:endParaRPr lang="en-US" dirty="0"/>
          </a:p>
          <a:p>
            <a:endParaRPr lang="tr-TR" dirty="0"/>
          </a:p>
        </p:txBody>
      </p:sp>
      <p:sp>
        <p:nvSpPr>
          <p:cNvPr id="4" name="İçerik Yer Tutucusu 3"/>
          <p:cNvSpPr>
            <a:spLocks noGrp="1"/>
          </p:cNvSpPr>
          <p:nvPr>
            <p:ph sz="half" idx="2"/>
          </p:nvPr>
        </p:nvSpPr>
        <p:spPr/>
        <p:txBody>
          <a:bodyPr>
            <a:normAutofit fontScale="92500" lnSpcReduction="10000"/>
          </a:bodyPr>
          <a:lstStyle/>
          <a:p>
            <a:r>
              <a:rPr lang="tr-TR" dirty="0" smtClean="0"/>
              <a:t>Önceki bölümlerde bahsedilen </a:t>
            </a:r>
            <a:r>
              <a:rPr lang="tr-TR" dirty="0"/>
              <a:t>bu işbirliklerinin yanında, </a:t>
            </a:r>
            <a:r>
              <a:rPr lang="tr-TR" dirty="0" smtClean="0"/>
              <a:t>2-5 Aralık 2018 tarihlerinde Antalya’da yapılan «2023’e </a:t>
            </a:r>
            <a:r>
              <a:rPr lang="tr-TR" dirty="0"/>
              <a:t>DOĞRU 5. DOĞA VE ORMANCILIK : Sürdürülebilir Kalkınma ve Küresel Orman Hedeflerine Ulaşmada “Kamu-Sivil Toplum-Özel Sektör İşbirliği ve Uluslararası Ortaklıkların Rolü” </a:t>
            </a:r>
            <a:r>
              <a:rPr lang="tr-TR" dirty="0" smtClean="0"/>
              <a:t>konulu sempozyum esnasında bir çok ulusal ve yabancı STK ile işbirliği anlaşması imzalanmıştır. </a:t>
            </a:r>
          </a:p>
          <a:p>
            <a:r>
              <a:rPr lang="tr-TR" dirty="0">
                <a:hlinkClick r:id="rId3"/>
              </a:rPr>
              <a:t>http://www.gonder.org.tr/?</a:t>
            </a:r>
            <a:r>
              <a:rPr lang="tr-TR" dirty="0" smtClean="0">
                <a:hlinkClick r:id="rId3"/>
              </a:rPr>
              <a:t>p=7085</a:t>
            </a:r>
            <a:r>
              <a:rPr lang="tr-TR" dirty="0" smtClean="0"/>
              <a:t> </a:t>
            </a:r>
            <a:endParaRPr lang="tr-TR" dirty="0"/>
          </a:p>
        </p:txBody>
      </p:sp>
    </p:spTree>
    <p:extLst>
      <p:ext uri="{BB962C8B-B14F-4D97-AF65-F5344CB8AC3E}">
        <p14:creationId xmlns:p14="http://schemas.microsoft.com/office/powerpoint/2010/main" val="19486626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a:extLst>
              <a:ext uri="{FF2B5EF4-FFF2-40B4-BE49-F238E27FC236}">
                <a16:creationId xmlns:a16="http://schemas.microsoft.com/office/drawing/2014/main" id="{5793BFD9-DB66-4067-85F1-CD8BB333C8E4}"/>
              </a:ext>
            </a:extLst>
          </p:cNvPr>
          <p:cNvGraphicFramePr>
            <a:graphicFrameLocks noGrp="1"/>
          </p:cNvGraphicFramePr>
          <p:nvPr>
            <p:extLst>
              <p:ext uri="{D42A27DB-BD31-4B8C-83A1-F6EECF244321}">
                <p14:modId xmlns:p14="http://schemas.microsoft.com/office/powerpoint/2010/main" val="3823467998"/>
              </p:ext>
            </p:extLst>
          </p:nvPr>
        </p:nvGraphicFramePr>
        <p:xfrm>
          <a:off x="273378" y="70602"/>
          <a:ext cx="11670384" cy="6349051"/>
        </p:xfrm>
        <a:graphic>
          <a:graphicData uri="http://schemas.openxmlformats.org/drawingml/2006/table">
            <a:tbl>
              <a:tblPr firstRow="1" firstCol="1" bandRow="1">
                <a:tableStyleId>{5C22544A-7EE6-4342-B048-85BDC9FD1C3A}</a:tableStyleId>
              </a:tblPr>
              <a:tblGrid>
                <a:gridCol w="427465">
                  <a:extLst>
                    <a:ext uri="{9D8B030D-6E8A-4147-A177-3AD203B41FA5}">
                      <a16:colId xmlns:a16="http://schemas.microsoft.com/office/drawing/2014/main" val="1814406176"/>
                    </a:ext>
                  </a:extLst>
                </a:gridCol>
                <a:gridCol w="1529064">
                  <a:extLst>
                    <a:ext uri="{9D8B030D-6E8A-4147-A177-3AD203B41FA5}">
                      <a16:colId xmlns:a16="http://schemas.microsoft.com/office/drawing/2014/main" val="2374768782"/>
                    </a:ext>
                  </a:extLst>
                </a:gridCol>
                <a:gridCol w="3892993">
                  <a:extLst>
                    <a:ext uri="{9D8B030D-6E8A-4147-A177-3AD203B41FA5}">
                      <a16:colId xmlns:a16="http://schemas.microsoft.com/office/drawing/2014/main" val="1458656293"/>
                    </a:ext>
                  </a:extLst>
                </a:gridCol>
                <a:gridCol w="4195335">
                  <a:extLst>
                    <a:ext uri="{9D8B030D-6E8A-4147-A177-3AD203B41FA5}">
                      <a16:colId xmlns:a16="http://schemas.microsoft.com/office/drawing/2014/main" val="999056066"/>
                    </a:ext>
                  </a:extLst>
                </a:gridCol>
                <a:gridCol w="1625527">
                  <a:extLst>
                    <a:ext uri="{9D8B030D-6E8A-4147-A177-3AD203B41FA5}">
                      <a16:colId xmlns:a16="http://schemas.microsoft.com/office/drawing/2014/main" val="3859301979"/>
                    </a:ext>
                  </a:extLst>
                </a:gridCol>
              </a:tblGrid>
              <a:tr h="242861">
                <a:tc>
                  <a:txBody>
                    <a:bodyPr/>
                    <a:lstStyle/>
                    <a:p>
                      <a:pPr>
                        <a:lnSpc>
                          <a:spcPct val="107000"/>
                        </a:lnSpc>
                        <a:spcAft>
                          <a:spcPts val="800"/>
                        </a:spcAft>
                      </a:pPr>
                      <a:r>
                        <a:rPr lang="tr-TR" sz="1400">
                          <a:effectLst/>
                        </a:rPr>
                        <a:t>No</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dirty="0">
                          <a:effectLst/>
                        </a:rPr>
                        <a:t>Country/Ülke Adı</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a:effectLst/>
                        </a:rPr>
                        <a:t>STK Adı-Türkçe</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dirty="0">
                          <a:effectLst/>
                        </a:rPr>
                        <a:t>English</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dirty="0">
                          <a:effectLst/>
                          <a:latin typeface="Calibri" panose="020F0502020204030204" pitchFamily="34" charset="0"/>
                          <a:ea typeface="Calibri" panose="020F0502020204030204" pitchFamily="34" charset="0"/>
                          <a:cs typeface="Times New Roman" panose="02020603050405020304" pitchFamily="18" charset="0"/>
                        </a:rPr>
                        <a:t>NGO Web </a:t>
                      </a:r>
                      <a:r>
                        <a:rPr lang="tr-TR" sz="1400" dirty="0" err="1">
                          <a:effectLst/>
                          <a:latin typeface="Calibri" panose="020F0502020204030204" pitchFamily="34" charset="0"/>
                          <a:ea typeface="Calibri" panose="020F0502020204030204" pitchFamily="34" charset="0"/>
                          <a:cs typeface="Times New Roman" panose="02020603050405020304" pitchFamily="18" charset="0"/>
                        </a:rPr>
                        <a:t>Page</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237618024"/>
                  </a:ext>
                </a:extLst>
              </a:tr>
              <a:tr h="503063">
                <a:tc>
                  <a:txBody>
                    <a:bodyPr/>
                    <a:lstStyle/>
                    <a:p>
                      <a:pPr>
                        <a:lnSpc>
                          <a:spcPct val="107000"/>
                        </a:lnSpc>
                        <a:spcAft>
                          <a:spcPts val="800"/>
                        </a:spcAft>
                      </a:pPr>
                      <a:r>
                        <a:rPr lang="tr-TR" sz="1400">
                          <a:effectLst/>
                        </a:rPr>
                        <a:t>1</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dirty="0">
                          <a:effectLst/>
                        </a:rPr>
                        <a:t>Albania-Arnavutluk</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a:effectLst/>
                        </a:rPr>
                        <a:t>Arnavutluk Ormancılık Araştırmaları Merkezi</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a:effectLst/>
                        </a:rPr>
                        <a:t>ALBAFOREST CENTER</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u="none" strike="noStrike">
                          <a:effectLst/>
                          <a:hlinkClick r:id="rId2"/>
                        </a:rPr>
                        <a:t>www.albaforest.com </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034673071"/>
                  </a:ext>
                </a:extLst>
              </a:tr>
              <a:tr h="492004">
                <a:tc>
                  <a:txBody>
                    <a:bodyPr/>
                    <a:lstStyle/>
                    <a:p>
                      <a:pPr>
                        <a:lnSpc>
                          <a:spcPct val="107000"/>
                        </a:lnSpc>
                        <a:spcAft>
                          <a:spcPts val="800"/>
                        </a:spcAft>
                      </a:pPr>
                      <a:r>
                        <a:rPr lang="tr-TR" sz="1400">
                          <a:effectLst/>
                        </a:rPr>
                        <a:t>2</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n-US" sz="1400" noProof="0" dirty="0" smtClean="0">
                          <a:effectLst/>
                        </a:rPr>
                        <a:t>Azerbaijan-</a:t>
                      </a:r>
                      <a:r>
                        <a:rPr lang="tr-TR" sz="1400" dirty="0" smtClean="0">
                          <a:effectLst/>
                        </a:rPr>
                        <a:t>Azerbaycan</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a:effectLst/>
                        </a:rPr>
                        <a:t>Təbii Sərvətlər və Ekologiya İşçiləri Həmkarlar İttifaqı</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a:effectLst/>
                        </a:rPr>
                        <a:t>Natural Wealth and Ecology Workers Trade Union RepublicCommittee</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u="none" strike="noStrike">
                          <a:effectLst/>
                          <a:hlinkClick r:id="rId3"/>
                        </a:rPr>
                        <a:t>http://ahik.org</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59829239"/>
                  </a:ext>
                </a:extLst>
              </a:tr>
              <a:tr h="822472">
                <a:tc>
                  <a:txBody>
                    <a:bodyPr/>
                    <a:lstStyle/>
                    <a:p>
                      <a:pPr>
                        <a:lnSpc>
                          <a:spcPct val="107000"/>
                        </a:lnSpc>
                        <a:spcAft>
                          <a:spcPts val="800"/>
                        </a:spcAft>
                      </a:pPr>
                      <a:r>
                        <a:rPr lang="tr-TR" sz="1400">
                          <a:effectLst/>
                        </a:rPr>
                        <a:t>3</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noProof="0" dirty="0" smtClean="0">
                          <a:effectLst/>
                        </a:rPr>
                        <a:t>BH-</a:t>
                      </a:r>
                      <a:r>
                        <a:rPr lang="tr-TR" sz="1400" dirty="0" smtClean="0">
                          <a:effectLst/>
                        </a:rPr>
                        <a:t>Bosna </a:t>
                      </a:r>
                      <a:r>
                        <a:rPr lang="tr-TR" sz="1400" dirty="0">
                          <a:effectLst/>
                        </a:rPr>
                        <a:t>Hersek</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a:effectLst/>
                        </a:rPr>
                        <a:t>Bosna Hersek Avcı Organizasyonları Derneği</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a:effectLst/>
                        </a:rPr>
                        <a:t>The Association of Hunting Organizations in Bosnia and Herzegovina</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u="none" strike="noStrike">
                          <a:effectLst/>
                          <a:hlinkClick r:id="rId4"/>
                        </a:rPr>
                        <a:t>http://www.slobih.ba/</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050573437"/>
                  </a:ext>
                </a:extLst>
              </a:tr>
              <a:tr h="741149">
                <a:tc>
                  <a:txBody>
                    <a:bodyPr/>
                    <a:lstStyle/>
                    <a:p>
                      <a:pPr>
                        <a:lnSpc>
                          <a:spcPct val="107000"/>
                        </a:lnSpc>
                        <a:spcAft>
                          <a:spcPts val="800"/>
                        </a:spcAft>
                      </a:pPr>
                      <a:r>
                        <a:rPr lang="tr-TR" sz="1400">
                          <a:effectLst/>
                        </a:rPr>
                        <a:t>4</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dirty="0">
                          <a:effectLst/>
                        </a:rPr>
                        <a:t>BH Bosna Hersek</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a:effectLst/>
                        </a:rPr>
                        <a:t>Bosna Hersek Federasyonu Bağımsız Ormancılık Ahşap İşleme ve Kâğıt Sendikası</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a:effectLst/>
                        </a:rPr>
                        <a:t>The Independent Trade Union of Forestry, Wood Processing and Paper of Bosnia and Herzegovina-</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u="none" strike="noStrike">
                          <a:effectLst/>
                          <a:hlinkClick r:id="rId5"/>
                        </a:rPr>
                        <a:t>http://ssspdp.ba/</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600567457"/>
                  </a:ext>
                </a:extLst>
              </a:tr>
              <a:tr h="741149">
                <a:tc>
                  <a:txBody>
                    <a:bodyPr/>
                    <a:lstStyle/>
                    <a:p>
                      <a:pPr>
                        <a:lnSpc>
                          <a:spcPct val="107000"/>
                        </a:lnSpc>
                        <a:spcAft>
                          <a:spcPts val="800"/>
                        </a:spcAft>
                      </a:pPr>
                      <a:r>
                        <a:rPr lang="tr-TR" sz="1400">
                          <a:effectLst/>
                        </a:rPr>
                        <a:t>5</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dirty="0">
                          <a:effectLst/>
                        </a:rPr>
                        <a:t>BH-Bosna Hersek</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a:effectLst/>
                        </a:rPr>
                        <a:t>Bosna Hersek Federasyonu Orman Mühendisleri ve Teknikerleri Derneği</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a:effectLst/>
                        </a:rPr>
                        <a:t>Forestry Association of  Federation of Bosnia and Herzegovina</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u="none" strike="noStrike">
                          <a:effectLst/>
                          <a:hlinkClick r:id="rId6"/>
                        </a:rPr>
                        <a:t>http://usitfbih.ba/</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81392304"/>
                  </a:ext>
                </a:extLst>
              </a:tr>
              <a:tr h="248725">
                <a:tc>
                  <a:txBody>
                    <a:bodyPr/>
                    <a:lstStyle/>
                    <a:p>
                      <a:pPr>
                        <a:lnSpc>
                          <a:spcPct val="107000"/>
                        </a:lnSpc>
                        <a:spcAft>
                          <a:spcPts val="800"/>
                        </a:spcAft>
                      </a:pPr>
                      <a:r>
                        <a:rPr lang="tr-TR" sz="1400">
                          <a:effectLst/>
                        </a:rPr>
                        <a:t>6</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dirty="0">
                          <a:effectLst/>
                        </a:rPr>
                        <a:t>BH-Bosna Hersek</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a:effectLst/>
                        </a:rPr>
                        <a:t>Saraybosna Arıcılar Birliği</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a:effectLst/>
                        </a:rPr>
                        <a:t>Beekepers Union of Sarajevo</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400">
                        <a:effectLst/>
                        <a:latin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44046082"/>
                  </a:ext>
                </a:extLst>
              </a:tr>
              <a:tr h="503063">
                <a:tc>
                  <a:txBody>
                    <a:bodyPr/>
                    <a:lstStyle/>
                    <a:p>
                      <a:pPr>
                        <a:lnSpc>
                          <a:spcPct val="107000"/>
                        </a:lnSpc>
                        <a:spcAft>
                          <a:spcPts val="800"/>
                        </a:spcAft>
                      </a:pPr>
                      <a:r>
                        <a:rPr lang="tr-TR" sz="1400">
                          <a:effectLst/>
                        </a:rPr>
                        <a:t>7</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dirty="0" smtClean="0">
                          <a:effectLst/>
                        </a:rPr>
                        <a:t>France-Fransa</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dirty="0">
                          <a:effectLst/>
                        </a:rPr>
                        <a:t>Uluslararası Akdeniz Ormanları Birliği (AIFM)</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a:effectLst/>
                        </a:rPr>
                        <a:t>The International Association for Mediterranean Forests (AIFM)</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u="none" strike="noStrike">
                          <a:effectLst/>
                          <a:hlinkClick r:id="rId7"/>
                        </a:rPr>
                        <a:t>http://aifm.org/en</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007298533"/>
                  </a:ext>
                </a:extLst>
              </a:tr>
              <a:tr h="492004">
                <a:tc>
                  <a:txBody>
                    <a:bodyPr/>
                    <a:lstStyle/>
                    <a:p>
                      <a:pPr>
                        <a:lnSpc>
                          <a:spcPct val="107000"/>
                        </a:lnSpc>
                        <a:spcAft>
                          <a:spcPts val="800"/>
                        </a:spcAft>
                      </a:pPr>
                      <a:r>
                        <a:rPr lang="tr-TR" sz="1400">
                          <a:effectLst/>
                        </a:rPr>
                        <a:t>8</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dirty="0" smtClean="0">
                          <a:effectLst/>
                        </a:rPr>
                        <a:t>Kyrgyzstan-Kırgızistan</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a:effectLst/>
                        </a:rPr>
                        <a:t>Kırgızistan Orman ve Arazi Kullanıcıları Derneği</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a:effectLst/>
                        </a:rPr>
                        <a:t>KYRGYZ ASSOCIATION OF FOREST AND LAND USERS</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u="none" strike="noStrike">
                          <a:effectLst/>
                          <a:hlinkClick r:id="rId8"/>
                        </a:rPr>
                        <a:t>http://www.landuse-association.kg/  </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02654915"/>
                  </a:ext>
                </a:extLst>
              </a:tr>
              <a:tr h="616577">
                <a:tc>
                  <a:txBody>
                    <a:bodyPr/>
                    <a:lstStyle/>
                    <a:p>
                      <a:pPr>
                        <a:lnSpc>
                          <a:spcPct val="107000"/>
                        </a:lnSpc>
                        <a:spcAft>
                          <a:spcPts val="800"/>
                        </a:spcAft>
                      </a:pPr>
                      <a:r>
                        <a:rPr lang="tr-TR" sz="1400">
                          <a:effectLst/>
                        </a:rPr>
                        <a:t>9</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dirty="0" err="1" smtClean="0">
                          <a:effectLst/>
                        </a:rPr>
                        <a:t>Hungary</a:t>
                      </a:r>
                      <a:r>
                        <a:rPr lang="tr-TR" sz="1400" dirty="0" smtClean="0">
                          <a:effectLst/>
                        </a:rPr>
                        <a:t>-Macaristan</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a:effectLst/>
                        </a:rPr>
                        <a:t>Macaristan Ormancılık ve Ağaç Endüstrisi Çalışanları Sendikası</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a:effectLst/>
                        </a:rPr>
                        <a:t>The Trade Union of Forestry and Wood  Industry Workers</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u="none" strike="noStrike">
                          <a:effectLst/>
                          <a:hlinkClick r:id="rId9"/>
                        </a:rPr>
                        <a:t>http://efdsz.hu/</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526680855"/>
                  </a:ext>
                </a:extLst>
              </a:tr>
              <a:tr h="472992">
                <a:tc>
                  <a:txBody>
                    <a:bodyPr/>
                    <a:lstStyle/>
                    <a:p>
                      <a:pPr>
                        <a:lnSpc>
                          <a:spcPct val="107000"/>
                        </a:lnSpc>
                        <a:spcAft>
                          <a:spcPts val="800"/>
                        </a:spcAft>
                      </a:pPr>
                      <a:r>
                        <a:rPr lang="tr-TR" sz="1400">
                          <a:effectLst/>
                        </a:rPr>
                        <a:t>10</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dirty="0" err="1" smtClean="0">
                          <a:effectLst/>
                        </a:rPr>
                        <a:t>Romania</a:t>
                      </a:r>
                      <a:r>
                        <a:rPr lang="tr-TR" sz="1400" dirty="0" smtClean="0">
                          <a:effectLst/>
                        </a:rPr>
                        <a:t>-Romanya</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a:effectLst/>
                        </a:rPr>
                        <a:t>Ormancılık Sendikaları Federasyonu</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a:effectLst/>
                        </a:rPr>
                        <a:t>SILVA TRADE UNION FEDERATION</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u="none" strike="noStrike">
                          <a:effectLst/>
                          <a:hlinkClick r:id="rId10"/>
                        </a:rPr>
                        <a:t>https://federatiasilva.ro/</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958966224"/>
                  </a:ext>
                </a:extLst>
              </a:tr>
              <a:tr h="472992">
                <a:tc>
                  <a:txBody>
                    <a:bodyPr/>
                    <a:lstStyle/>
                    <a:p>
                      <a:pPr>
                        <a:lnSpc>
                          <a:spcPct val="107000"/>
                        </a:lnSpc>
                        <a:spcAft>
                          <a:spcPts val="800"/>
                        </a:spcAft>
                      </a:pPr>
                      <a:r>
                        <a:rPr lang="tr-TR" sz="1400">
                          <a:effectLst/>
                        </a:rPr>
                        <a:t>11</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dirty="0" err="1" smtClean="0">
                          <a:effectLst/>
                        </a:rPr>
                        <a:t>Romania</a:t>
                      </a:r>
                      <a:r>
                        <a:rPr lang="tr-TR" sz="1400" dirty="0" smtClean="0">
                          <a:effectLst/>
                        </a:rPr>
                        <a:t>-Romanya</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a:effectLst/>
                        </a:rPr>
                        <a:t>Romanya Orman Mühendisleri Derneği</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a:effectLst/>
                        </a:rPr>
                        <a:t>The “Forest Progress” Society</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400" dirty="0">
                          <a:effectLst/>
                        </a:rPr>
                        <a:t>http://progresulsilvic.ro/</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86033573"/>
                  </a:ext>
                </a:extLst>
              </a:tr>
            </a:tbl>
          </a:graphicData>
        </a:graphic>
      </p:graphicFrame>
    </p:spTree>
    <p:extLst>
      <p:ext uri="{BB962C8B-B14F-4D97-AF65-F5344CB8AC3E}">
        <p14:creationId xmlns:p14="http://schemas.microsoft.com/office/powerpoint/2010/main" val="3002886129"/>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TotalTime>
  <Words>2398</Words>
  <Application>Microsoft Office PowerPoint</Application>
  <PresentationFormat>Geniş ekran</PresentationFormat>
  <Paragraphs>165</Paragraphs>
  <Slides>12</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12</vt:i4>
      </vt:variant>
    </vt:vector>
  </HeadingPairs>
  <TitlesOfParts>
    <vt:vector size="18" baseType="lpstr">
      <vt:lpstr>Arial</vt:lpstr>
      <vt:lpstr>Calibri</vt:lpstr>
      <vt:lpstr>Calibri Light</vt:lpstr>
      <vt:lpstr>Cambria</vt:lpstr>
      <vt:lpstr>Times New Roman</vt:lpstr>
      <vt:lpstr>Office Teması</vt:lpstr>
      <vt:lpstr>Conference on Climate Change Impact on Forests of Central Asia  3-5 August 2021 Antalya/Turkey </vt:lpstr>
      <vt:lpstr>The Chamber of Forest Engineers- Orman Mühendisleri Odası</vt:lpstr>
      <vt:lpstr>The Chamber of Forest Engineers- Orman Mühendisleri Odası</vt:lpstr>
      <vt:lpstr>Union of Chamber of Turkish Engineers and Architects-FEANI-European Federation of National Engineering Associations- </vt:lpstr>
      <vt:lpstr>National Activities of OMO- OMO’ nun Ulusal Faaliyetleri</vt:lpstr>
      <vt:lpstr>The National Biodiversity Coordination Board of Turkey- Ulusal Biyolojik Çeşitlilik Koordinasyon Kurulu</vt:lpstr>
      <vt:lpstr>International Cooperation- Uluslararası İşbirliği</vt:lpstr>
      <vt:lpstr>Memorandum of Understanding between NGOs- Yerel ve Ulusal STKlar İle İşbirlikleri</vt:lpstr>
      <vt:lpstr>PowerPoint Sunusu</vt:lpstr>
      <vt:lpstr>Cooperation with FAO-LoAs/FAO İle Yapılan Çalışmalar</vt:lpstr>
      <vt:lpstr>Cooperation with the General Directorate of Forestry/Orman Genel Müdürlüğü ile İşbirliği</vt:lpstr>
      <vt:lpstr>Yakın Gelecekteki Çalışmalar/Next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Chamber of Forest Engineers</dc:title>
  <dc:creator>İsmail Belen</dc:creator>
  <cp:lastModifiedBy>Windows Kullanıcısı</cp:lastModifiedBy>
  <cp:revision>30</cp:revision>
  <dcterms:created xsi:type="dcterms:W3CDTF">2020-03-02T09:00:32Z</dcterms:created>
  <dcterms:modified xsi:type="dcterms:W3CDTF">2021-07-31T17:08:27Z</dcterms:modified>
</cp:coreProperties>
</file>