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5" r:id="rId6"/>
    <p:sldId id="276" r:id="rId7"/>
    <p:sldId id="277" r:id="rId8"/>
    <p:sldId id="264" r:id="rId9"/>
    <p:sldId id="274" r:id="rId10"/>
    <p:sldId id="278" r:id="rId11"/>
    <p:sldId id="279" r:id="rId12"/>
    <p:sldId id="268" r:id="rId13"/>
    <p:sldId id="269" r:id="rId14"/>
    <p:sldId id="280" r:id="rId15"/>
    <p:sldId id="271" r:id="rId16"/>
    <p:sldId id="282" r:id="rId17"/>
    <p:sldId id="28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3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96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37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66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7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0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1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A2AF-577B-4A32-B191-5A84A4C3443D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ak.org.tr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bb.gov.tr/kalkinma-planlari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family-farming/detail/en/c/165177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smailbelen52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mob.org.tr/en/hukuk/legal-framework/6235-numbered-turkish-engineer-and-architect-chambers-union-la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.tbmm.gov.tr/docs/constitution_e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muh.org.tr/odamiz/yonetim-kurul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.ormuh.org.tr/membershi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fdsz.hu/" TargetMode="External"/><Relationship Id="rId13" Type="http://schemas.openxmlformats.org/officeDocument/2006/relationships/hyperlink" Target="http://tpl.org.pl/" TargetMode="External"/><Relationship Id="rId18" Type="http://schemas.openxmlformats.org/officeDocument/2006/relationships/hyperlink" Target="http://www.gbsjaipur.org/" TargetMode="External"/><Relationship Id="rId3" Type="http://schemas.openxmlformats.org/officeDocument/2006/relationships/hyperlink" Target="http://ahik.org/" TargetMode="External"/><Relationship Id="rId7" Type="http://schemas.openxmlformats.org/officeDocument/2006/relationships/hyperlink" Target="https://aifm.org/en/home/" TargetMode="External"/><Relationship Id="rId12" Type="http://schemas.openxmlformats.org/officeDocument/2006/relationships/hyperlink" Target="https://www.lri-lb.org/" TargetMode="External"/><Relationship Id="rId17" Type="http://schemas.openxmlformats.org/officeDocument/2006/relationships/hyperlink" Target="http://www.ceforg.eu/" TargetMode="External"/><Relationship Id="rId2" Type="http://schemas.openxmlformats.org/officeDocument/2006/relationships/hyperlink" Target="http://www.albaforest.com/" TargetMode="External"/><Relationship Id="rId16" Type="http://schemas.openxmlformats.org/officeDocument/2006/relationships/hyperlink" Target="https://european-foresters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sspdp.ba/" TargetMode="External"/><Relationship Id="rId11" Type="http://schemas.openxmlformats.org/officeDocument/2006/relationships/hyperlink" Target="http://www.jayit.kg/en/" TargetMode="External"/><Relationship Id="rId5" Type="http://schemas.openxmlformats.org/officeDocument/2006/relationships/hyperlink" Target="http://www.slobih.ba/" TargetMode="External"/><Relationship Id="rId15" Type="http://schemas.openxmlformats.org/officeDocument/2006/relationships/hyperlink" Target="http://progresulsilvic.ro/" TargetMode="External"/><Relationship Id="rId10" Type="http://schemas.openxmlformats.org/officeDocument/2006/relationships/hyperlink" Target="http://www.landuse-association.kg/" TargetMode="External"/><Relationship Id="rId4" Type="http://schemas.openxmlformats.org/officeDocument/2006/relationships/hyperlink" Target="http://usitfbih.ba/" TargetMode="External"/><Relationship Id="rId9" Type="http://schemas.openxmlformats.org/officeDocument/2006/relationships/hyperlink" Target="http://en.camp.kg/" TargetMode="External"/><Relationship Id="rId14" Type="http://schemas.openxmlformats.org/officeDocument/2006/relationships/hyperlink" Target="https://federatiasilva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CD4DAF9-065C-50EB-7259-C15B9C10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83DC35CF-223C-1700-1EB6-6B2F8224880B}"/>
              </a:ext>
            </a:extLst>
          </p:cNvPr>
          <p:cNvSpPr txBox="1">
            <a:spLocks/>
          </p:cNvSpPr>
          <p:nvPr/>
        </p:nvSpPr>
        <p:spPr>
          <a:xfrm>
            <a:off x="91440" y="3187465"/>
            <a:ext cx="12192000" cy="1455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Chamber of Forest Engineers of Türkiye</a:t>
            </a:r>
            <a:endParaRPr lang="tr-TR" sz="4800" b="1" dirty="0">
              <a:solidFill>
                <a:schemeClr val="bg1"/>
              </a:solidFill>
            </a:endParaRPr>
          </a:p>
          <a:p>
            <a:pPr algn="ctr"/>
            <a:r>
              <a:rPr lang="tr-TR" sz="4800" b="1" dirty="0">
                <a:solidFill>
                  <a:schemeClr val="bg1"/>
                </a:solidFill>
              </a:rPr>
              <a:t>2024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1C543D-5F7A-9ED9-FF97-9FD79ED0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C107D570-2F37-3EF0-9BDC-E4DB9206EF51}"/>
              </a:ext>
            </a:extLst>
          </p:cNvPr>
          <p:cNvSpPr txBox="1">
            <a:spLocks/>
          </p:cNvSpPr>
          <p:nvPr/>
        </p:nvSpPr>
        <p:spPr>
          <a:xfrm>
            <a:off x="1437640" y="80645"/>
            <a:ext cx="6974840" cy="79865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Some</a:t>
            </a:r>
            <a:r>
              <a:rPr lang="tr-TR" sz="2800" b="1" dirty="0"/>
              <a:t> </a:t>
            </a:r>
            <a:r>
              <a:rPr lang="en-US" sz="2800" b="1" dirty="0"/>
              <a:t>national</a:t>
            </a:r>
            <a:r>
              <a:rPr lang="en-US" b="1" dirty="0"/>
              <a:t> </a:t>
            </a:r>
            <a:r>
              <a:rPr lang="en-US" sz="2800" b="1" dirty="0"/>
              <a:t>memberships and initiatives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2C7125C3-7CF6-63DC-D1E3-3FD988A3D06D}"/>
              </a:ext>
            </a:extLst>
          </p:cNvPr>
          <p:cNvSpPr txBox="1">
            <a:spLocks/>
          </p:cNvSpPr>
          <p:nvPr/>
        </p:nvSpPr>
        <p:spPr>
          <a:xfrm>
            <a:off x="838200" y="156146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OMO is a member of the "National Biodiversity Coordination Board" established by the Presidential Circular published in the Official Gazette dated 2 August 2019.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OMO is accredited as a Personnel Certification Body by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Turkish Accreditation Agency</a:t>
            </a:r>
            <a:endParaRPr lang="tr-T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OMO supported the preparation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National Development Plan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2024-2028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OMO drafted the National Watershed Rehabilitation Strategy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392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A08427-9F8F-A543-7730-B9B57D9C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30971E07-8663-E23B-558E-1B693129B08F}"/>
              </a:ext>
            </a:extLst>
          </p:cNvPr>
          <p:cNvSpPr txBox="1">
            <a:spLocks/>
          </p:cNvSpPr>
          <p:nvPr/>
        </p:nvSpPr>
        <p:spPr>
          <a:xfrm>
            <a:off x="1082040" y="192406"/>
            <a:ext cx="10515600" cy="770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Some Major International Conferences Organized by OMO</a:t>
            </a:r>
            <a:endParaRPr lang="tr-TR" sz="2800" b="1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D08C449-8A53-9E96-2168-BCDD2557C91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2-5 December 2018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International  Symposium on the “Role of Public-Civil Society-Private Sector Cooperation and International Partnerships in Achieving Sustainable Development Goals and Global Forest Goals.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4-7 November 2021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International Forests and Biodiversity Symposium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11-13 November 2022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Forest and Ecosystem Summit</a:t>
            </a:r>
          </a:p>
        </p:txBody>
      </p:sp>
    </p:spTree>
    <p:extLst>
      <p:ext uri="{BB962C8B-B14F-4D97-AF65-F5344CB8AC3E}">
        <p14:creationId xmlns:p14="http://schemas.microsoft.com/office/powerpoint/2010/main" val="331554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1" y="98426"/>
            <a:ext cx="6566188" cy="43705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53694"/>
            <a:ext cx="5301673" cy="35335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3687280"/>
            <a:ext cx="11988802" cy="34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197"/>
            <a:ext cx="12192000" cy="52039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0"/>
            <a:ext cx="5153891" cy="386541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-1"/>
            <a:ext cx="6844145" cy="38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CB8F6C2-6234-EE28-40DA-E76A7A9D8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1845169D-93CE-5B7C-7C92-1F5E5891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60" y="0"/>
            <a:ext cx="10515600" cy="78942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OMO-FAOSEC Cooperation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32F1D457-7643-B544-2C8F-907DEA56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OMO has been working closely with FAO since 201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Within the scope of a total of 11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LoAs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signed with FAO, OMO has completed the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drafting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three projects.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Restoration of Degraded Forests and Other Lands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Strengthening the collaboration between FAO and MAF through enhancing of the capacity of the International forestry training center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Improving biodiversity and sustainable forestry</a:t>
            </a:r>
          </a:p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OMO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contributed to the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drafting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2 World Bank projects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, in total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around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600 milllion USD.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Turkey Resilient Landscape Integration Project (TULIP)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Türkiye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Climate Resilient Forests Project</a:t>
            </a:r>
          </a:p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OMO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prepared four guide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lines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FAO as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follows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Guidelines on Sustainable Management of Non-Wood Forest Products (NWFPs) 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Guidelines on Sustainable Forest Management under the Impact of Climate Change in Central Asia 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Guidelines on Safeguarding Native Tree Species for Conservation of Genetic Biodiversity in Central Asia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Guidelines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 Implementation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Nature-based Solutions (NBSs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Combat Negative Impact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 Climate Change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 Forestry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Central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Asia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OMO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carried out 9 international trainings.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8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94341"/>
              </p:ext>
            </p:extLst>
          </p:nvPr>
        </p:nvGraphicFramePr>
        <p:xfrm>
          <a:off x="1136073" y="64656"/>
          <a:ext cx="10935854" cy="6649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11">
                  <a:extLst>
                    <a:ext uri="{9D8B030D-6E8A-4147-A177-3AD203B41FA5}">
                      <a16:colId xmlns:a16="http://schemas.microsoft.com/office/drawing/2014/main" val="972637908"/>
                    </a:ext>
                  </a:extLst>
                </a:gridCol>
                <a:gridCol w="439845">
                  <a:extLst>
                    <a:ext uri="{9D8B030D-6E8A-4147-A177-3AD203B41FA5}">
                      <a16:colId xmlns:a16="http://schemas.microsoft.com/office/drawing/2014/main" val="1552515062"/>
                    </a:ext>
                  </a:extLst>
                </a:gridCol>
                <a:gridCol w="10309498">
                  <a:extLst>
                    <a:ext uri="{9D8B030D-6E8A-4147-A177-3AD203B41FA5}">
                      <a16:colId xmlns:a16="http://schemas.microsoft.com/office/drawing/2014/main" val="3232748172"/>
                    </a:ext>
                  </a:extLst>
                </a:gridCol>
              </a:tblGrid>
              <a:tr h="2892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No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Year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Name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761501798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noProof="0" dirty="0"/>
                        <a:t>Training </a:t>
                      </a:r>
                      <a:r>
                        <a:rPr lang="en-US" sz="1600" b="1" noProof="0" dirty="0" err="1"/>
                        <a:t>Programme</a:t>
                      </a:r>
                      <a:r>
                        <a:rPr lang="en-US" sz="1600" b="1" noProof="0" dirty="0"/>
                        <a:t> for Kyrgyz Participants </a:t>
                      </a:r>
                      <a:r>
                        <a:rPr lang="en-US" sz="1600" noProof="0" dirty="0"/>
                        <a:t>for Forest Training Center in Antalya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83745025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Development of the draft of the full-fledged project document on ‘Restoration of Degraded Forests and Other Lands" -</a:t>
                      </a:r>
                      <a:r>
                        <a:rPr lang="en-US" sz="1600" b="1" noProof="0" dirty="0"/>
                        <a:t>FRIENDS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908367857"/>
                  </a:ext>
                </a:extLst>
              </a:tr>
              <a:tr h="410435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Biophysical Data Assessment in support of Monitoring of the Restoration Activities under the </a:t>
                      </a:r>
                      <a:r>
                        <a:rPr lang="en-US" sz="1600" b="1" noProof="0" dirty="0"/>
                        <a:t>Great Green Wall Initiative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273884675"/>
                  </a:ext>
                </a:extLst>
              </a:tr>
              <a:tr h="499179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Provision of </a:t>
                      </a:r>
                      <a:r>
                        <a:rPr lang="en-US" sz="1600" b="1" noProof="0" dirty="0"/>
                        <a:t>Technical Guidelines on Sustainable Management of Non-Wood Forest Products (NWFPs) </a:t>
                      </a:r>
                      <a:r>
                        <a:rPr lang="en-US" sz="1600" noProof="0" dirty="0"/>
                        <a:t>and the Status Reports on Specific Selected Products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70752756"/>
                  </a:ext>
                </a:extLst>
              </a:tr>
              <a:tr h="477319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“Conducting economic and social impact assessments for developing Feasibility Study and Environmental and Social Instruments for formulation and implementation of the </a:t>
                      </a:r>
                      <a:r>
                        <a:rPr lang="en-US" sz="1600" b="1" noProof="0" dirty="0" err="1"/>
                        <a:t>Bolaman</a:t>
                      </a:r>
                      <a:r>
                        <a:rPr lang="en-US" sz="1600" b="1" noProof="0" dirty="0"/>
                        <a:t> River Basin Rehabilitation </a:t>
                      </a:r>
                      <a:r>
                        <a:rPr lang="en-US" sz="1600" noProof="0" dirty="0"/>
                        <a:t>Project”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456616174"/>
                  </a:ext>
                </a:extLst>
              </a:tr>
              <a:tr h="596283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“Conducting economic and social impact assessments for developing Feasibility Study and Environmental and Social Instruments for formulation and implementation of the </a:t>
                      </a:r>
                      <a:r>
                        <a:rPr lang="en-US" sz="1600" b="1" noProof="0" dirty="0" err="1"/>
                        <a:t>Çekerek</a:t>
                      </a:r>
                      <a:r>
                        <a:rPr lang="en-US" sz="1600" b="1" noProof="0" dirty="0"/>
                        <a:t> River Basin Rehabilitation </a:t>
                      </a:r>
                      <a:r>
                        <a:rPr lang="en-US" sz="1600" noProof="0" dirty="0"/>
                        <a:t>Project”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236167434"/>
                  </a:ext>
                </a:extLst>
              </a:tr>
              <a:tr h="910234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“Development of the </a:t>
                      </a:r>
                      <a:r>
                        <a:rPr lang="en-US" sz="1600" b="1" noProof="0" dirty="0"/>
                        <a:t>Guidelines on Sustainable Forest Management</a:t>
                      </a:r>
                      <a:r>
                        <a:rPr lang="en-US" sz="1600" noProof="0" dirty="0"/>
                        <a:t> under the Impact of Climate Change in Central Asia including organization of a Conference on Climate Change Impact on Forests of Central Asia and </a:t>
                      </a:r>
                      <a:r>
                        <a:rPr lang="en-US" sz="1600" b="1" noProof="0" dirty="0"/>
                        <a:t>development of the Guidelines on Safeguarding Native Tree Species for </a:t>
                      </a:r>
                      <a:r>
                        <a:rPr lang="en-US" sz="1600" noProof="0" dirty="0"/>
                        <a:t>Conservation of Genetic Biodiversity in Central Asia including organization of the related Training workshop”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014435990"/>
                  </a:ext>
                </a:extLst>
              </a:tr>
              <a:tr h="37065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Preparation and implementation of </a:t>
                      </a:r>
                      <a:r>
                        <a:rPr lang="en-US" sz="1600" b="1" noProof="0" dirty="0"/>
                        <a:t>training on fire management</a:t>
                      </a:r>
                      <a:r>
                        <a:rPr lang="en-US" sz="1600" noProof="0" dirty="0"/>
                        <a:t> including  development training </a:t>
                      </a:r>
                      <a:r>
                        <a:rPr lang="en-US" sz="1600" noProof="0" dirty="0" err="1"/>
                        <a:t>desing</a:t>
                      </a:r>
                      <a:r>
                        <a:rPr lang="en-US" sz="1600" noProof="0" dirty="0"/>
                        <a:t> and materials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766850190"/>
                  </a:ext>
                </a:extLst>
              </a:tr>
              <a:tr h="669000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“Development of the drafts of </a:t>
                      </a:r>
                      <a:r>
                        <a:rPr lang="en-US" sz="1600" b="1" noProof="0" dirty="0"/>
                        <a:t>two full-fledged project </a:t>
                      </a:r>
                      <a:r>
                        <a:rPr lang="en-US" sz="1600" noProof="0" dirty="0"/>
                        <a:t>documents on ‘Strengthening the collaboration between FAO and MAF through enhancing of the capacity of the </a:t>
                      </a:r>
                      <a:r>
                        <a:rPr lang="en-US" sz="1600" b="1" noProof="0" dirty="0"/>
                        <a:t>International forestry training </a:t>
                      </a:r>
                      <a:r>
                        <a:rPr lang="en-US" sz="1600" b="1" noProof="0" dirty="0" err="1"/>
                        <a:t>centre</a:t>
                      </a:r>
                      <a:r>
                        <a:rPr lang="en-US" sz="1600" noProof="0" dirty="0"/>
                        <a:t>` and `</a:t>
                      </a:r>
                      <a:r>
                        <a:rPr lang="en-US" sz="1600" b="1" noProof="0" dirty="0"/>
                        <a:t>Improving biodiversity and sustainable forestry</a:t>
                      </a:r>
                      <a:r>
                        <a:rPr lang="en-US" sz="1600" noProof="0" dirty="0"/>
                        <a:t>` ” 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537342150"/>
                  </a:ext>
                </a:extLst>
              </a:tr>
              <a:tr h="48502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noProof="0" dirty="0"/>
                        <a:t>Communication Services</a:t>
                      </a:r>
                      <a:r>
                        <a:rPr lang="en-US" sz="1600" noProof="0" dirty="0"/>
                        <a:t> for at the 7th Mediterranean Forest Week (2-25 March 2022)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175631900"/>
                  </a:ext>
                </a:extLst>
              </a:tr>
              <a:tr h="8676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noProof="0" dirty="0"/>
                        <a:t>Development of </a:t>
                      </a:r>
                      <a:r>
                        <a:rPr lang="tr-TR" sz="1600" noProof="0" dirty="0" err="1"/>
                        <a:t>the</a:t>
                      </a:r>
                      <a:r>
                        <a:rPr lang="tr-TR" sz="1600" noProof="0" dirty="0"/>
                        <a:t> </a:t>
                      </a:r>
                      <a:r>
                        <a:rPr lang="en-US" sz="1600" noProof="0" dirty="0"/>
                        <a:t>guidelines on the implementation of Nature-based Solutions (</a:t>
                      </a:r>
                      <a:r>
                        <a:rPr lang="en-US" sz="1600" noProof="0" dirty="0" err="1"/>
                        <a:t>NbSs</a:t>
                      </a:r>
                      <a:r>
                        <a:rPr lang="en-US" sz="1600" noProof="0" dirty="0"/>
                        <a:t>) to combat negative impact of climate change on forestry for the sub-region and providing associated training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7742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0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73AE7D-0A65-72B6-085A-0033B03B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41" y="3037392"/>
            <a:ext cx="2361882" cy="783215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501AB8B1-BEE9-A8D1-F51F-0105B426725F}"/>
              </a:ext>
            </a:extLst>
          </p:cNvPr>
          <p:cNvSpPr txBox="1">
            <a:spLocks/>
          </p:cNvSpPr>
          <p:nvPr/>
        </p:nvSpPr>
        <p:spPr>
          <a:xfrm>
            <a:off x="5628640" y="3149600"/>
            <a:ext cx="4165283" cy="78942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tr-TR" sz="3600" dirty="0" err="1">
                <a:solidFill>
                  <a:schemeClr val="accent6">
                    <a:lumMod val="50000"/>
                  </a:schemeClr>
                </a:solidFill>
              </a:rPr>
              <a:t>TmmobOrmuh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7F4E0FB5-7A1F-1565-17DB-83B3C6DB1137}"/>
              </a:ext>
            </a:extLst>
          </p:cNvPr>
          <p:cNvSpPr txBox="1">
            <a:spLocks/>
          </p:cNvSpPr>
          <p:nvPr/>
        </p:nvSpPr>
        <p:spPr>
          <a:xfrm>
            <a:off x="4013358" y="4744720"/>
            <a:ext cx="4165283" cy="78942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8F8F8"/>
                </a:highlight>
                <a:latin typeface="Fellix"/>
              </a:rPr>
              <a:t>ormuh@ormuh.org.tr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1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19091D-BCD3-BE5D-DFF1-435C694B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8520C1FF-DA89-7638-A99A-CFB6445264A4}"/>
              </a:ext>
            </a:extLst>
          </p:cNvPr>
          <p:cNvSpPr txBox="1"/>
          <p:nvPr/>
        </p:nvSpPr>
        <p:spPr>
          <a:xfrm>
            <a:off x="7543800" y="5813474"/>
            <a:ext cx="3865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For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contact</a:t>
            </a:r>
            <a:r>
              <a:rPr lang="tr-TR" dirty="0">
                <a:solidFill>
                  <a:schemeClr val="bg1"/>
                </a:solidFill>
              </a:rPr>
              <a:t>:  </a:t>
            </a:r>
            <a:r>
              <a:rPr lang="tr-T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ismailbelen52@gmail.com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WhatsApp: +90 506 222 48 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C3E72B1-557C-5E15-DF5D-15435EE3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CE4EA32E-2FA6-D092-568D-94162D5B0EC2}"/>
              </a:ext>
            </a:extLst>
          </p:cNvPr>
          <p:cNvSpPr txBox="1">
            <a:spLocks/>
          </p:cNvSpPr>
          <p:nvPr/>
        </p:nvSpPr>
        <p:spPr>
          <a:xfrm>
            <a:off x="1092200" y="100966"/>
            <a:ext cx="10515600" cy="724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Chamber of Forest Engineers of Türkiye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(OMO)-Legal Base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26AF922B-8A91-6806-1C97-6E1550E2085A}"/>
              </a:ext>
            </a:extLst>
          </p:cNvPr>
          <p:cNvSpPr txBox="1">
            <a:spLocks/>
          </p:cNvSpPr>
          <p:nvPr/>
        </p:nvSpPr>
        <p:spPr>
          <a:xfrm>
            <a:off x="558800" y="1373042"/>
            <a:ext cx="10739120" cy="442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OMO, a non-profit NGO, was established on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February 1954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within the framework of</a:t>
            </a:r>
            <a:r>
              <a:rPr lang="en-US" dirty="0"/>
              <a:t> "the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Law on Turkish Union of Chambers Engineer and Architect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(TMMOB), Numbered 6235”. 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OMO is a corporate body and a professional organization defined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 the form of a public institution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as stated in the Article 135 of the Constitution. OMO also has public legal entity.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ARTICLE 135 of Turkish Constitution as follows-  “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Professional organizations having the characteristics of public institutions and their higher bodies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are public corporate bodies established by law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, with the objectives of meeting the common needs of the members of a given profession, to facilitate  their professional activities, to ensure the development of the profession in keeping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with common interests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, to safeguard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professional  discipline and ethics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in order to ensure integrity and trust in relations among its members and with the public;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their organs shall be elected by secret ballot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by their members in accordance with the procedure set forth in the law, and under judicial supervision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1400" u="sng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https://global.tbmm.gov.tr/docs/constitution_en.pdf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61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6E8277E-7664-6148-06FA-92FB6524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Unvan 1">
            <a:extLst>
              <a:ext uri="{FF2B5EF4-FFF2-40B4-BE49-F238E27FC236}">
                <a16:creationId xmlns:a16="http://schemas.microsoft.com/office/drawing/2014/main" id="{41E407CC-B46C-B526-F094-D38068B8F469}"/>
              </a:ext>
            </a:extLst>
          </p:cNvPr>
          <p:cNvSpPr txBox="1">
            <a:spLocks/>
          </p:cNvSpPr>
          <p:nvPr/>
        </p:nvSpPr>
        <p:spPr>
          <a:xfrm>
            <a:off x="182880" y="81280"/>
            <a:ext cx="10190480" cy="724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Chamber of Forest Engineers of Türkiye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(OMO)-Legal Base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7A42AECA-4814-BC65-D562-4ECA30FCE75E}"/>
              </a:ext>
            </a:extLst>
          </p:cNvPr>
          <p:cNvSpPr txBox="1">
            <a:spLocks/>
          </p:cNvSpPr>
          <p:nvPr/>
        </p:nvSpPr>
        <p:spPr>
          <a:xfrm>
            <a:off x="711200" y="1412240"/>
            <a:ext cx="10642600" cy="476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Beside the Foundation Law, there is another Law No. 5531 entitled 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 Law on Forest Engineers, Forest Industrial Engineers and Woodworking Industrial Engineers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.”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dated July 8, 2006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According to this Law, OMO is the legal representative of three different professional groups as follows: </a:t>
            </a:r>
          </a:p>
          <a:p>
            <a:pPr lvl="1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Forest Engineers, </a:t>
            </a:r>
          </a:p>
          <a:p>
            <a:pPr lvl="1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Forest Industrial Engineers, and </a:t>
            </a:r>
          </a:p>
          <a:p>
            <a:pPr lvl="1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Woodworking Industrial Engineers.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Currently the Chamber of Forest Engineers has about 20  thousand active members. </a:t>
            </a:r>
          </a:p>
        </p:txBody>
      </p:sp>
    </p:spTree>
    <p:extLst>
      <p:ext uri="{BB962C8B-B14F-4D97-AF65-F5344CB8AC3E}">
        <p14:creationId xmlns:p14="http://schemas.microsoft.com/office/powerpoint/2010/main" val="30786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095" cy="6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7148A7B-6954-EC9F-6B2E-515B7BD24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E2B711E7-6D5F-87EE-5678-3BCD61E66A8D}"/>
              </a:ext>
            </a:extLst>
          </p:cNvPr>
          <p:cNvSpPr txBox="1">
            <a:spLocks/>
          </p:cNvSpPr>
          <p:nvPr/>
        </p:nvSpPr>
        <p:spPr>
          <a:xfrm>
            <a:off x="1270000" y="101600"/>
            <a:ext cx="10190480" cy="724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Chamber of Forest Engineers of Türkiye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(OMO)-Legal Base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4A09ABE-5F23-AD5F-4CCF-21B04655224C}"/>
              </a:ext>
            </a:extLst>
          </p:cNvPr>
          <p:cNvSpPr txBox="1">
            <a:spLocks/>
          </p:cNvSpPr>
          <p:nvPr/>
        </p:nvSpPr>
        <p:spPr>
          <a:xfrm>
            <a:off x="838200" y="1551709"/>
            <a:ext cx="10515600" cy="4625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 large number of its members work in forestry related departments of the Ministry of Agriculture and Forestry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MoAF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 specifically in the General Directorate of Forests and the General Directorate of Nature Conservation and National Parks,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 addition, there are members working in public institutions such as;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General Directorate of Combating Desertification and Erosion of the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Ministr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of Environment, Urbanization and Climate Change,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General Directorate of State Hydraulic Works  of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MoAF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General Directorate of Highways of the Ministry of Transport and Infrastructure. 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On the other hand, there are members working in their own workplace and working in private sector companies.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As of today, there are approximately 1500 offices and companies operating under the occupational law no. 5531 under the coordination of OMO.</a:t>
            </a:r>
          </a:p>
        </p:txBody>
      </p:sp>
    </p:spTree>
    <p:extLst>
      <p:ext uri="{BB962C8B-B14F-4D97-AF65-F5344CB8AC3E}">
        <p14:creationId xmlns:p14="http://schemas.microsoft.com/office/powerpoint/2010/main" val="17850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154CBCE-18B7-ACF4-F2FB-2D6B66FF0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65FE3A6C-0F75-EF9E-3A6F-CD496392B1E8}"/>
              </a:ext>
            </a:extLst>
          </p:cNvPr>
          <p:cNvSpPr txBox="1">
            <a:spLocks/>
          </p:cNvSpPr>
          <p:nvPr/>
        </p:nvSpPr>
        <p:spPr>
          <a:xfrm>
            <a:off x="-177800" y="222886"/>
            <a:ext cx="10515600" cy="48462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Mandates of OMO's National and International Activities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D8A13AE-CDF4-B1F9-053F-3B822777615D}"/>
              </a:ext>
            </a:extLst>
          </p:cNvPr>
          <p:cNvSpPr txBox="1">
            <a:spLocks/>
          </p:cNvSpPr>
          <p:nvPr/>
        </p:nvSpPr>
        <p:spPr>
          <a:xfrm>
            <a:off x="838200" y="1394691"/>
            <a:ext cx="10515600" cy="4782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"OMO Main Regulation", prepared based on the Establishment Law, was published in the Official Gazette dated 12 July 2006.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Based on this Main Regulation, "OMO Foreign Relations Service Working Principles and Procedures" was prepared and entered into force in 2011.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OMO carries out its national and international activities within the framework of these two laws, main regulations, communiqués and the decisions of the current Board of Directors.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https://www.ormuh.org.tr/odamiz/yonetim-kurulu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330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3F686D-80FD-89A6-E07B-DF3DCB73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0DEAB175-E079-44BC-2CAD-CF55060A602F}"/>
              </a:ext>
            </a:extLst>
          </p:cNvPr>
          <p:cNvSpPr txBox="1">
            <a:spLocks/>
          </p:cNvSpPr>
          <p:nvPr/>
        </p:nvSpPr>
        <p:spPr>
          <a:xfrm>
            <a:off x="1234440" y="222885"/>
            <a:ext cx="10515600" cy="6970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OMO's 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</a:rPr>
              <a:t>National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and International Collaborations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E4D0EE3-CD06-4389-1758-D5F975F6A191}"/>
              </a:ext>
            </a:extLst>
          </p:cNvPr>
          <p:cNvSpPr txBox="1">
            <a:spLocks/>
          </p:cNvSpPr>
          <p:nvPr/>
        </p:nvSpPr>
        <p:spPr>
          <a:xfrm>
            <a:off x="826655" y="1382279"/>
            <a:ext cx="10681854" cy="51016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OMO cooperates closely and based on written principles with the;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Presidency and the Turkish Grand National Assembly, as well as with all Ministries, including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Ministry of Agriculture and Forestry,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Ministry of Environment, Urbanization and Climate Change,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Ministry of Foreign Affairs,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Ministry of Industry and Technology,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Ministry of Culture and Tourism and the Ministry of National Education.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 the institutions of the United Nations, especially FAO,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 the secretariats of international agreements, especially the Rio Conventions,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Directly with countries, especially FAOSEC Countries and countries such as Bosnia-Herzegovina, Moldova and Romania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 national, international and non-governmental organizations in other countries based on written agreements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https://world.ormuh.org.tr/membership/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1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38094"/>
            <a:ext cx="11416145" cy="643163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434349" y="673901"/>
            <a:ext cx="7351252" cy="400110"/>
          </a:xfrm>
          <a:prstGeom prst="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Countries of NGOs with which OMO has a Cooperation Agreement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1787"/>
              </p:ext>
            </p:extLst>
          </p:nvPr>
        </p:nvGraphicFramePr>
        <p:xfrm>
          <a:off x="304799" y="138548"/>
          <a:ext cx="11665528" cy="6510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221">
                  <a:extLst>
                    <a:ext uri="{9D8B030D-6E8A-4147-A177-3AD203B41FA5}">
                      <a16:colId xmlns:a16="http://schemas.microsoft.com/office/drawing/2014/main" val="1405909275"/>
                    </a:ext>
                  </a:extLst>
                </a:gridCol>
                <a:gridCol w="1575155">
                  <a:extLst>
                    <a:ext uri="{9D8B030D-6E8A-4147-A177-3AD203B41FA5}">
                      <a16:colId xmlns:a16="http://schemas.microsoft.com/office/drawing/2014/main" val="818303055"/>
                    </a:ext>
                  </a:extLst>
                </a:gridCol>
                <a:gridCol w="5861159">
                  <a:extLst>
                    <a:ext uri="{9D8B030D-6E8A-4147-A177-3AD203B41FA5}">
                      <a16:colId xmlns:a16="http://schemas.microsoft.com/office/drawing/2014/main" val="2222373674"/>
                    </a:ext>
                  </a:extLst>
                </a:gridCol>
                <a:gridCol w="1946722">
                  <a:extLst>
                    <a:ext uri="{9D8B030D-6E8A-4147-A177-3AD203B41FA5}">
                      <a16:colId xmlns:a16="http://schemas.microsoft.com/office/drawing/2014/main" val="680602311"/>
                    </a:ext>
                  </a:extLst>
                </a:gridCol>
                <a:gridCol w="1407271">
                  <a:extLst>
                    <a:ext uri="{9D8B030D-6E8A-4147-A177-3AD203B41FA5}">
                      <a16:colId xmlns:a16="http://schemas.microsoft.com/office/drawing/2014/main" val="4044248665"/>
                    </a:ext>
                  </a:extLst>
                </a:gridCol>
              </a:tblGrid>
              <a:tr h="232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No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err="1">
                          <a:effectLst/>
                        </a:rPr>
                        <a:t>Ülke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r>
                        <a:rPr lang="en-US" sz="1400" noProof="0" dirty="0" err="1">
                          <a:effectLst/>
                        </a:rPr>
                        <a:t>Adı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Name of the NGO-English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Web Page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Date/Year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205559411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Albania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ALBAFOREST CENTER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2"/>
                        </a:rPr>
                        <a:t>www.albaforest.com 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1741853049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Azerbaijan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Natural Wealth and Ecology Workers Trade Union Republic Committee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3"/>
                        </a:rPr>
                        <a:t>http://ahik.org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019184889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Bosnia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Beekeepers Union of Sarajevo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87938603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4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Bosnia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Forestry Association of  Federation of Bosnia and Herzegovina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4"/>
                        </a:rPr>
                        <a:t>http://usitfbih.ba/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0401164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5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Bosnia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Association of Hunting Organizations in Bosnia and Herzegovina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5"/>
                        </a:rPr>
                        <a:t>http://www.slobih.ba/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348660890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6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Bosnia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Independent Trade Union of Forestry, Wood Processing and Paper of Bosnia and Herzegovina-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6"/>
                        </a:rPr>
                        <a:t>http://ssspdp.ba/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887540301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7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International Association for Mediterranean Forests (AIFM)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7"/>
                        </a:rPr>
                        <a:t>https://aifm.org/en/home/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2073105511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Hungary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Trade Union of Forestry and Wood  Industry Workers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8"/>
                        </a:rPr>
                        <a:t>http://efdsz.hu/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2700797335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9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Kyrgyzstan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CAMP </a:t>
                      </a:r>
                      <a:r>
                        <a:rPr lang="en-US" sz="1400" noProof="0" dirty="0" err="1">
                          <a:effectLst/>
                        </a:rPr>
                        <a:t>Alatoo</a:t>
                      </a:r>
                      <a:r>
                        <a:rPr lang="en-US" sz="1400" noProof="0" dirty="0">
                          <a:effectLst/>
                        </a:rPr>
                        <a:t> Public Foundation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9"/>
                        </a:rPr>
                        <a:t>http://en.camp.kg/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2022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2351876057"/>
                  </a:ext>
                </a:extLst>
              </a:tr>
              <a:tr h="508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10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Kyrgyzstan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KYRGYZ ASSOCIATION OF FOREST AND LAND USERS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0"/>
                        </a:rPr>
                        <a:t>http://www.landuse-association.kg/  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425471885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11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Kyrgyzstan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National pasture users’ Association of Kyrgyzstan “Kyrgyz </a:t>
                      </a:r>
                      <a:r>
                        <a:rPr lang="en-US" sz="1400" noProof="0" dirty="0" err="1">
                          <a:effectLst/>
                        </a:rPr>
                        <a:t>Jayity</a:t>
                      </a:r>
                      <a:r>
                        <a:rPr lang="en-US" sz="1400" noProof="0" dirty="0">
                          <a:effectLst/>
                        </a:rPr>
                        <a:t>”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1"/>
                        </a:rPr>
                        <a:t>http://www.jayit.kg/en/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2022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1542175605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Lebanon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Lebanon Reforestation Initiative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2"/>
                        </a:rPr>
                        <a:t>https://www.lri-lb.org/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2022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1509465682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Poland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FOREST FRIENDS ASSOCIATION of  POLAND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3"/>
                        </a:rPr>
                        <a:t>http://tpl.org.pl/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2022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294536920"/>
                  </a:ext>
                </a:extLst>
              </a:tr>
              <a:tr h="453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14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Romania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SILVA TRADE UNION FEDERATION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4"/>
                        </a:rPr>
                        <a:t>https://federatiasilva.ro/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2677174203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15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Romania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“Forest Progress” Society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5"/>
                        </a:rPr>
                        <a:t>http://progresulsilvic.ro/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1953915990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16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Union of European Foresters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6"/>
                        </a:rPr>
                        <a:t>https://european-foresters.eu/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2015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4247741533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17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Romania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The Council of European Foresters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7"/>
                        </a:rPr>
                        <a:t>http://www.ceforg.eu/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2015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1224546821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18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India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Gram </a:t>
                      </a:r>
                      <a:r>
                        <a:rPr lang="en-US" sz="1400" noProof="0" dirty="0" err="1">
                          <a:effectLst/>
                        </a:rPr>
                        <a:t>Bharati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r>
                        <a:rPr lang="en-US" sz="1400" noProof="0" dirty="0" err="1">
                          <a:effectLst/>
                        </a:rPr>
                        <a:t>Samiti</a:t>
                      </a:r>
                      <a:r>
                        <a:rPr lang="en-US" sz="1400" noProof="0" dirty="0">
                          <a:effectLst/>
                        </a:rPr>
                        <a:t>-Society for Rural Development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noProof="0" dirty="0">
                          <a:effectLst/>
                          <a:hlinkClick r:id="rId18"/>
                        </a:rPr>
                        <a:t>http://www.gbsjaipur.org/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2023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1" marR="23091" marT="0" marB="0" anchor="b"/>
                </a:tc>
                <a:extLst>
                  <a:ext uri="{0D108BD9-81ED-4DB2-BD59-A6C34878D82A}">
                    <a16:rowId xmlns:a16="http://schemas.microsoft.com/office/drawing/2014/main" val="3850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2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1478</Words>
  <Application>Microsoft Office PowerPoint</Application>
  <PresentationFormat>Geniş ekran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Fellix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OMO-FAOSEC Cooperation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Belen</dc:creator>
  <cp:lastModifiedBy>İsmail Belen</cp:lastModifiedBy>
  <cp:revision>36</cp:revision>
  <dcterms:created xsi:type="dcterms:W3CDTF">2023-11-26T04:32:53Z</dcterms:created>
  <dcterms:modified xsi:type="dcterms:W3CDTF">2024-05-22T17:10:18Z</dcterms:modified>
</cp:coreProperties>
</file>