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3" r:id="rId16"/>
    <p:sldId id="276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797BA0-4417-8C9D-0FF4-5870C9F30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CCD64D9-A013-1D77-2762-5F68AB6A2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24D4BB-47C7-C201-182A-05E78940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6B5B42-429C-A659-7761-637E938B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BC2387-F91A-C1B2-D6E0-6E716E46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5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A4E62E-8F2C-2C81-5CD9-C8226A90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670F0F9-E40E-3608-2922-D9F341CD7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BA58D2-96BE-CFDC-2CC7-E6CA1C65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92F5CB-2702-BD1C-0581-8609134E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293E10-2DD5-CBBE-07FF-0F0E976A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6B65C46-5590-FF15-B723-D8529DDF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D5B9A7-6205-EFC3-79E9-1182C0328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A78079-66B8-84BC-BDE2-44C2BBD4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4B5DBB-AD53-8D82-D293-51E2F21D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2CB748-1645-CB6A-BBF7-0BC42290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A019A-AFFE-74DF-2276-F72684AC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A9FAD5-B704-BCA9-4B0A-11D6E9D76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51B9AE-6CA5-69A6-953E-ABB8279A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3FD29C-5A70-088C-4DB7-04D1C1FF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3585E5-A1AB-D168-22B9-E0AB8013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00200B-4EA4-DEAF-36F3-8306D8E4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0C0709-7A8E-CF17-D0C5-5E071462A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275C8D-DB39-DBAC-878E-8A951F09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BCAACF-3FC4-B8AD-1493-E64C533F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BEAF6C-05F3-C188-88BD-BF57525D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3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F25E9F-F20B-C1BB-258A-D78F196F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566D27-E1F0-2C3D-6116-1256A6F88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5C95C7-B5C1-CC55-3F75-845595B33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531807-ADEB-8229-B731-699481D1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C7B7F9-1C1C-2313-C173-DA11FB4C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C29ED9-DD6A-710B-EB33-CD71494E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8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87C654-CC29-2327-0AFB-894D7EDA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66FFB5D-8ED9-5CEA-86CA-54E7DBC0C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1E51EF0-489F-DA13-095D-14B334AF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5AF5AAA-BCCD-A08C-9741-F95668998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A5551C9-808C-342E-589D-BE41B5D47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9D44D96-C6C3-B1B1-2AD7-BACC174A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CA560C9-8A44-30C5-32DD-4B3519CF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5182122-56C7-7DEC-BC75-A97C74F3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DDD1C0-7E99-0DB7-BCAC-1ABCFB88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72CFE34-BEC1-5F1F-8BBF-C3FFD646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62B151A-66D9-2E18-FCDB-BBDC536F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52E22DD-169C-4CF4-82E7-776D3902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5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9082E92-12C8-3597-B3C8-E86E826D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A69075E-7A8B-DE8F-6564-8CB3E09A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534235-AD07-40EE-7CCB-EDB04536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A1F48A-850C-2916-32D8-80D1FC99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EA737E-2458-9F27-501B-346B6DF75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D63D1E6-D95F-F393-6D35-777FCF119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DB9C194-1445-2E4F-0642-B3F9E63B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716362-443C-EE70-755B-6017B8D6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809DB7-3FC0-03FA-516E-14E13141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6C57DF-E9B6-F8B1-28EA-DBA4945D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B05398-F4CC-F40C-48B2-8AA0E9F40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80304CB-4447-35FD-1A5C-6F24F3C46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B7983D-7076-F49F-8ECB-007C8AA0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DFC2783-D08D-CBF2-D944-DA977824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81385A0-817E-B5B3-D794-58EB0C0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799278B-CAC5-7E50-8867-3D4FE6B3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86CED32-14FD-C492-72AE-20531511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991898-CCEA-5A22-1FCF-7D7D25B7A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08A2-553B-469B-A9FA-DE5355B617C2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DAD57A-E545-A8E2-F797-45B6B1741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1EBBEE-43B3-1145-0A8C-25EB4B637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8512A-EDF3-4380-8CA2-CF4B60AA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angentlink-events.com/affg2026/pages/speakers" TargetMode="External"/><Relationship Id="rId4" Type="http://schemas.openxmlformats.org/officeDocument/2006/relationships/image" Target="../media/image1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rgipark.org.tr/tr/pub/tjf/article/224292?utm_source=chatgpt.com" TargetMode="External"/><Relationship Id="rId7" Type="http://schemas.openxmlformats.org/officeDocument/2006/relationships/hyperlink" Target="https://dergipark.org.tr/tr/pub/turkjforsci/article/1327024" TargetMode="External"/><Relationship Id="rId2" Type="http://schemas.openxmlformats.org/officeDocument/2006/relationships/hyperlink" Target="https://dergipark.org.tr/en/pub/jffiu/article/19784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ergipark.org.tr/tr/pub/tjf/article/224292" TargetMode="External"/><Relationship Id="rId5" Type="http://schemas.openxmlformats.org/officeDocument/2006/relationships/hyperlink" Target="https://dergipark.org.tr/tr/pub/turkjforsci/article/1327024?utm_source=chatgpt.com" TargetMode="External"/><Relationship Id="rId4" Type="http://schemas.openxmlformats.org/officeDocument/2006/relationships/hyperlink" Target="https://doi.org/10.1016/j.catena.2011.10.00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ismailbelen/" TargetMode="External"/><Relationship Id="rId2" Type="http://schemas.openxmlformats.org/officeDocument/2006/relationships/hyperlink" Target="mailto:ismailbelen52@gmail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@IsmailBelenTR" TargetMode="External"/><Relationship Id="rId4" Type="http://schemas.openxmlformats.org/officeDocument/2006/relationships/hyperlink" Target="https://gonder.org.tr/yoneti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sts.desa.un.org/" TargetMode="External"/><Relationship Id="rId2" Type="http://schemas.openxmlformats.org/officeDocument/2006/relationships/hyperlink" Target="https://www.ogm.gov.tr/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yomsad.org.tr/en/" TargetMode="External"/><Relationship Id="rId5" Type="http://schemas.openxmlformats.org/officeDocument/2006/relationships/hyperlink" Target="https://www.ormuh.org.tr/" TargetMode="External"/><Relationship Id="rId4" Type="http://schemas.openxmlformats.org/officeDocument/2006/relationships/hyperlink" Target="https://gonder.org.t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rimtv.gov.tr/tr/video-detay/bal-ormani-sayisinin-844-e-cikarilmasi-hedefleniyor-17274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onder.org.tr/akasyalar-acarken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www.facebook.com/share/p/1LB86WGpH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3C6446B5-4B74-08D8-7FBE-05AC31783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826" y="4260799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sz="3300" noProof="0" dirty="0"/>
              <a:t>National Experiences in the Management of the Species </a:t>
            </a:r>
            <a:r>
              <a:rPr lang="en-US" sz="3300" i="1" noProof="0" dirty="0"/>
              <a:t>Robinia pseudoacacia</a:t>
            </a:r>
            <a:r>
              <a:rPr lang="en-US" sz="3300" noProof="0" dirty="0"/>
              <a:t> (Black Locust) in </a:t>
            </a:r>
            <a:r>
              <a:rPr lang="en-US" sz="3300" b="1" noProof="0" dirty="0"/>
              <a:t>Türkiye</a:t>
            </a:r>
          </a:p>
          <a:p>
            <a:endParaRPr lang="en-US" sz="1100" b="1" noProof="0" dirty="0"/>
          </a:p>
          <a:p>
            <a:r>
              <a:rPr lang="en-US" sz="3800" b="1" noProof="0" dirty="0"/>
              <a:t>İsmail BELEN</a:t>
            </a:r>
          </a:p>
          <a:p>
            <a:r>
              <a:rPr lang="en-US" sz="2300" b="1" noProof="0" dirty="0"/>
              <a:t>Forest Engineer (</a:t>
            </a:r>
            <a:r>
              <a:rPr lang="en-US" sz="2300" b="1" noProof="0" dirty="0" err="1"/>
              <a:t>Msc</a:t>
            </a:r>
            <a:r>
              <a:rPr lang="en-US" sz="2300" b="1" noProof="0" dirty="0"/>
              <a:t>)</a:t>
            </a:r>
          </a:p>
          <a:p>
            <a:endParaRPr lang="en-US" sz="1100" noProof="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26AB041-0505-8A16-3CE6-F7C55E39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49" y="403598"/>
            <a:ext cx="8092132" cy="34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1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8835E3C-90DD-6F54-CBFF-3F7BDBBA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3" y="165077"/>
            <a:ext cx="8987371" cy="652784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302943B-0035-13BA-9E5C-F3EF8579E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797" y="165075"/>
            <a:ext cx="7085373" cy="661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1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ED47477-200E-660D-68F3-637CF758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-1285285"/>
            <a:ext cx="12270658" cy="93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5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1A2A56-6CDF-BB8A-EE09-252CD064DD9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dirty="0"/>
              <a:t>My Activities within the Framework of</a:t>
            </a:r>
            <a:br>
              <a:rPr lang="en-US" sz="1800" dirty="0"/>
            </a:br>
            <a:r>
              <a:rPr lang="en-US" sz="1800" dirty="0"/>
              <a:t>“Management of the </a:t>
            </a:r>
            <a:r>
              <a:rPr lang="en-US" sz="1800" i="1" dirty="0"/>
              <a:t>Robinia pseudoacacia</a:t>
            </a:r>
            <a:r>
              <a:rPr lang="en-US" sz="1800" dirty="0"/>
              <a:t> Species in a Regional Context: Challenges, Opportunities and Strategic Directions”</a:t>
            </a:r>
            <a:r>
              <a:rPr lang="tr-TR" sz="1800" dirty="0"/>
              <a:t>-  </a:t>
            </a:r>
            <a:r>
              <a:rPr lang="tr-TR" sz="1800" dirty="0" err="1"/>
              <a:t>Activitățile</a:t>
            </a:r>
            <a:r>
              <a:rPr lang="tr-TR" sz="1800" dirty="0"/>
              <a:t> mele </a:t>
            </a:r>
            <a:r>
              <a:rPr lang="tr-TR" sz="1800" dirty="0" err="1"/>
              <a:t>în</a:t>
            </a:r>
            <a:r>
              <a:rPr lang="tr-TR" sz="1800" dirty="0"/>
              <a:t> </a:t>
            </a:r>
            <a:r>
              <a:rPr lang="tr-TR" sz="1800" dirty="0" err="1"/>
              <a:t>cadrul</a:t>
            </a:r>
            <a:br>
              <a:rPr lang="tr-TR" sz="1800" dirty="0"/>
            </a:br>
            <a:r>
              <a:rPr lang="tr-TR" sz="1800" dirty="0"/>
              <a:t>„</a:t>
            </a:r>
            <a:r>
              <a:rPr lang="tr-TR" sz="1800" dirty="0" err="1"/>
              <a:t>Managementul</a:t>
            </a:r>
            <a:r>
              <a:rPr lang="tr-TR" sz="1800" dirty="0"/>
              <a:t> </a:t>
            </a:r>
            <a:r>
              <a:rPr lang="tr-TR" sz="1800" dirty="0" err="1"/>
              <a:t>speciei</a:t>
            </a:r>
            <a:r>
              <a:rPr lang="tr-TR" sz="1800" dirty="0"/>
              <a:t> </a:t>
            </a:r>
            <a:r>
              <a:rPr lang="tr-TR" sz="1800" i="1" dirty="0" err="1"/>
              <a:t>Robinia</a:t>
            </a:r>
            <a:r>
              <a:rPr lang="tr-TR" sz="1800" i="1" dirty="0"/>
              <a:t> pseudoacacia</a:t>
            </a:r>
            <a:r>
              <a:rPr lang="tr-TR" sz="1800" dirty="0"/>
              <a:t> </a:t>
            </a:r>
            <a:r>
              <a:rPr lang="tr-TR" sz="1800" dirty="0" err="1"/>
              <a:t>în</a:t>
            </a:r>
            <a:r>
              <a:rPr lang="tr-TR" sz="1800" dirty="0"/>
              <a:t> </a:t>
            </a:r>
            <a:r>
              <a:rPr lang="tr-TR" sz="1800" dirty="0" err="1"/>
              <a:t>context</a:t>
            </a:r>
            <a:r>
              <a:rPr lang="tr-TR" sz="1800" dirty="0"/>
              <a:t> </a:t>
            </a:r>
            <a:r>
              <a:rPr lang="tr-TR" sz="1800" dirty="0" err="1"/>
              <a:t>regional</a:t>
            </a:r>
            <a:r>
              <a:rPr lang="tr-TR" sz="1800" dirty="0"/>
              <a:t>: </a:t>
            </a:r>
            <a:r>
              <a:rPr lang="tr-TR" sz="1800" dirty="0" err="1"/>
              <a:t>provocări</a:t>
            </a:r>
            <a:r>
              <a:rPr lang="tr-TR" sz="1800" dirty="0"/>
              <a:t>, </a:t>
            </a:r>
            <a:r>
              <a:rPr lang="tr-TR" sz="1800" dirty="0" err="1"/>
              <a:t>oportunități</a:t>
            </a:r>
            <a:r>
              <a:rPr lang="tr-TR" sz="1800" dirty="0"/>
              <a:t> </a:t>
            </a:r>
            <a:r>
              <a:rPr lang="tr-TR" sz="1800" dirty="0" err="1"/>
              <a:t>și</a:t>
            </a:r>
            <a:r>
              <a:rPr lang="tr-TR" sz="1800" dirty="0"/>
              <a:t> </a:t>
            </a:r>
            <a:r>
              <a:rPr lang="tr-TR" sz="1800" dirty="0" err="1"/>
              <a:t>direcții</a:t>
            </a:r>
            <a:r>
              <a:rPr lang="tr-TR" sz="1800" dirty="0"/>
              <a:t> </a:t>
            </a:r>
            <a:r>
              <a:rPr lang="tr-TR" sz="1800" dirty="0" err="1"/>
              <a:t>strategice</a:t>
            </a:r>
            <a:r>
              <a:rPr lang="tr-TR" sz="1800" dirty="0"/>
              <a:t>”</a:t>
            </a:r>
            <a:endParaRPr lang="en-US" sz="1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6584DE-02E9-35D4-7078-3F53E2F869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 was informed about this topic through a message from my valued colleague, Dr. Victoria Covali, on 26 February 2026.</a:t>
            </a:r>
            <a:br>
              <a:rPr lang="en-US" dirty="0"/>
            </a:br>
            <a:r>
              <a:rPr lang="en-US" dirty="0"/>
              <a:t>At that time, I was in Vienna attending the Global Summit “Advancing Sustainable Forest-based Bioeconomy Approaches.”</a:t>
            </a:r>
          </a:p>
          <a:p>
            <a:r>
              <a:rPr lang="en-US" dirty="0"/>
              <a:t>I was pleased to accept the invitation.</a:t>
            </a:r>
            <a:br>
              <a:rPr lang="en-US" dirty="0"/>
            </a:br>
            <a:r>
              <a:rPr lang="en-US" dirty="0"/>
              <a:t>However, as I will be in Italy between 24–26 March 2026, I will not be able to attend in person, but I expressed my willingness to participate online.</a:t>
            </a:r>
          </a:p>
          <a:p>
            <a:endParaRPr lang="en-US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1DC022B-49F3-7C43-D527-5EC8419D67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tr-TR" dirty="0" err="1"/>
              <a:t>Am</a:t>
            </a:r>
            <a:r>
              <a:rPr lang="tr-TR" dirty="0"/>
              <a:t> </a:t>
            </a:r>
            <a:r>
              <a:rPr lang="tr-TR" dirty="0" err="1"/>
              <a:t>aflat</a:t>
            </a:r>
            <a:r>
              <a:rPr lang="tr-TR" dirty="0"/>
              <a:t> </a:t>
            </a:r>
            <a:r>
              <a:rPr lang="tr-TR" dirty="0" err="1"/>
              <a:t>despre</a:t>
            </a:r>
            <a:r>
              <a:rPr lang="tr-TR" dirty="0"/>
              <a:t> </a:t>
            </a:r>
            <a:r>
              <a:rPr lang="tr-TR" dirty="0" err="1"/>
              <a:t>acest</a:t>
            </a:r>
            <a:r>
              <a:rPr lang="tr-TR" dirty="0"/>
              <a:t> </a:t>
            </a:r>
            <a:r>
              <a:rPr lang="tr-TR" dirty="0" err="1"/>
              <a:t>subiect</a:t>
            </a:r>
            <a:r>
              <a:rPr lang="tr-TR" dirty="0"/>
              <a:t> </a:t>
            </a:r>
            <a:r>
              <a:rPr lang="tr-TR" dirty="0" err="1"/>
              <a:t>printr</a:t>
            </a:r>
            <a:r>
              <a:rPr lang="tr-TR" dirty="0"/>
              <a:t>-un mesaj </a:t>
            </a:r>
            <a:r>
              <a:rPr lang="tr-TR" dirty="0" err="1"/>
              <a:t>primit</a:t>
            </a:r>
            <a:r>
              <a:rPr lang="tr-TR" dirty="0"/>
              <a:t> de la </a:t>
            </a:r>
            <a:r>
              <a:rPr lang="tr-TR" dirty="0" err="1"/>
              <a:t>apreciata</a:t>
            </a:r>
            <a:r>
              <a:rPr lang="tr-TR" dirty="0"/>
              <a:t> </a:t>
            </a:r>
            <a:r>
              <a:rPr lang="tr-TR" dirty="0" err="1"/>
              <a:t>mea</a:t>
            </a:r>
            <a:r>
              <a:rPr lang="tr-TR" dirty="0"/>
              <a:t> </a:t>
            </a:r>
            <a:r>
              <a:rPr lang="tr-TR" dirty="0" err="1"/>
              <a:t>colegă</a:t>
            </a:r>
            <a:r>
              <a:rPr lang="tr-TR" dirty="0"/>
              <a:t>, Dr. Victoria </a:t>
            </a:r>
            <a:r>
              <a:rPr lang="tr-TR" dirty="0" err="1"/>
              <a:t>Covali</a:t>
            </a:r>
            <a:r>
              <a:rPr lang="tr-TR" dirty="0"/>
              <a:t>, la 26 </a:t>
            </a:r>
            <a:r>
              <a:rPr lang="tr-TR" dirty="0" err="1"/>
              <a:t>februarie</a:t>
            </a:r>
            <a:r>
              <a:rPr lang="tr-TR" dirty="0"/>
              <a:t> 2026.</a:t>
            </a:r>
            <a:br>
              <a:rPr lang="tr-TR" dirty="0"/>
            </a:br>
            <a:r>
              <a:rPr lang="tr-TR" dirty="0"/>
              <a:t>La </a:t>
            </a:r>
            <a:r>
              <a:rPr lang="tr-TR" dirty="0" err="1"/>
              <a:t>acel</a:t>
            </a:r>
            <a:r>
              <a:rPr lang="tr-TR" dirty="0"/>
              <a:t> moment, </a:t>
            </a:r>
            <a:r>
              <a:rPr lang="tr-TR" dirty="0" err="1"/>
              <a:t>mă</a:t>
            </a:r>
            <a:r>
              <a:rPr lang="tr-TR" dirty="0"/>
              <a:t> </a:t>
            </a:r>
            <a:r>
              <a:rPr lang="tr-TR" dirty="0" err="1"/>
              <a:t>aflam</a:t>
            </a:r>
            <a:r>
              <a:rPr lang="tr-TR" dirty="0"/>
              <a:t> la </a:t>
            </a:r>
            <a:r>
              <a:rPr lang="tr-TR" dirty="0" err="1"/>
              <a:t>Viena</a:t>
            </a:r>
            <a:r>
              <a:rPr lang="tr-TR" dirty="0"/>
              <a:t>, </a:t>
            </a:r>
            <a:r>
              <a:rPr lang="tr-TR" dirty="0" err="1"/>
              <a:t>participând</a:t>
            </a:r>
            <a:r>
              <a:rPr lang="tr-TR" dirty="0"/>
              <a:t> la </a:t>
            </a:r>
            <a:r>
              <a:rPr lang="tr-TR" dirty="0" err="1"/>
              <a:t>Summitul</a:t>
            </a:r>
            <a:r>
              <a:rPr lang="tr-TR" dirty="0"/>
              <a:t> Global „</a:t>
            </a:r>
            <a:r>
              <a:rPr lang="tr-TR" dirty="0" err="1"/>
              <a:t>Advancing</a:t>
            </a:r>
            <a:r>
              <a:rPr lang="tr-TR" dirty="0"/>
              <a:t> </a:t>
            </a:r>
            <a:r>
              <a:rPr lang="tr-TR" dirty="0" err="1"/>
              <a:t>Sustainable</a:t>
            </a:r>
            <a:r>
              <a:rPr lang="tr-TR" dirty="0"/>
              <a:t> Forest-</a:t>
            </a:r>
            <a:r>
              <a:rPr lang="tr-TR" dirty="0" err="1"/>
              <a:t>based</a:t>
            </a:r>
            <a:r>
              <a:rPr lang="tr-TR" dirty="0"/>
              <a:t> Bioeconomy </a:t>
            </a:r>
            <a:r>
              <a:rPr lang="tr-TR" dirty="0" err="1"/>
              <a:t>Approaches</a:t>
            </a:r>
            <a:r>
              <a:rPr lang="tr-TR" dirty="0"/>
              <a:t>”.</a:t>
            </a:r>
          </a:p>
          <a:p>
            <a:r>
              <a:rPr lang="tr-TR" dirty="0" err="1"/>
              <a:t>Am</a:t>
            </a:r>
            <a:r>
              <a:rPr lang="tr-TR" dirty="0"/>
              <a:t> </a:t>
            </a:r>
            <a:r>
              <a:rPr lang="tr-TR" dirty="0" err="1"/>
              <a:t>acceptat</a:t>
            </a:r>
            <a:r>
              <a:rPr lang="tr-TR" dirty="0"/>
              <a:t> </a:t>
            </a:r>
            <a:r>
              <a:rPr lang="tr-TR" dirty="0" err="1"/>
              <a:t>cu</a:t>
            </a:r>
            <a:r>
              <a:rPr lang="tr-TR" dirty="0"/>
              <a:t> </a:t>
            </a:r>
            <a:r>
              <a:rPr lang="tr-TR" dirty="0" err="1"/>
              <a:t>plăcere</a:t>
            </a:r>
            <a:r>
              <a:rPr lang="tr-TR" dirty="0"/>
              <a:t> </a:t>
            </a:r>
            <a:r>
              <a:rPr lang="tr-TR" dirty="0" err="1"/>
              <a:t>invitația</a:t>
            </a:r>
            <a:r>
              <a:rPr lang="tr-TR" dirty="0"/>
              <a:t>.</a:t>
            </a:r>
            <a:br>
              <a:rPr lang="tr-TR" dirty="0"/>
            </a:br>
            <a:r>
              <a:rPr lang="tr-TR" dirty="0" err="1"/>
              <a:t>Totuși</a:t>
            </a:r>
            <a:r>
              <a:rPr lang="tr-TR" dirty="0"/>
              <a:t>, </a:t>
            </a:r>
            <a:r>
              <a:rPr lang="tr-TR" dirty="0" err="1"/>
              <a:t>deoarece</a:t>
            </a:r>
            <a:r>
              <a:rPr lang="tr-TR" dirty="0"/>
              <a:t> </a:t>
            </a:r>
            <a:r>
              <a:rPr lang="tr-TR" dirty="0" err="1"/>
              <a:t>voi</a:t>
            </a:r>
            <a:r>
              <a:rPr lang="tr-TR" dirty="0"/>
              <a:t> fi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Italia</a:t>
            </a:r>
            <a:r>
              <a:rPr lang="tr-TR" dirty="0"/>
              <a:t>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perioada</a:t>
            </a:r>
            <a:r>
              <a:rPr lang="tr-TR" dirty="0"/>
              <a:t> 24–26 </a:t>
            </a:r>
            <a:r>
              <a:rPr lang="tr-TR" dirty="0" err="1"/>
              <a:t>martie</a:t>
            </a:r>
            <a:r>
              <a:rPr lang="tr-TR" dirty="0"/>
              <a:t> 2026, nu </a:t>
            </a:r>
            <a:r>
              <a:rPr lang="tr-TR" dirty="0" err="1"/>
              <a:t>voi</a:t>
            </a:r>
            <a:r>
              <a:rPr lang="tr-TR" dirty="0"/>
              <a:t> </a:t>
            </a:r>
            <a:r>
              <a:rPr lang="tr-TR" dirty="0" err="1"/>
              <a:t>putea</a:t>
            </a:r>
            <a:r>
              <a:rPr lang="tr-TR" dirty="0"/>
              <a:t> </a:t>
            </a:r>
            <a:r>
              <a:rPr lang="tr-TR" dirty="0" err="1"/>
              <a:t>participa</a:t>
            </a:r>
            <a:r>
              <a:rPr lang="tr-TR" dirty="0"/>
              <a:t> </a:t>
            </a:r>
            <a:r>
              <a:rPr lang="tr-TR" dirty="0" err="1"/>
              <a:t>fizic</a:t>
            </a:r>
            <a:r>
              <a:rPr lang="tr-TR" dirty="0"/>
              <a:t>, </a:t>
            </a:r>
            <a:r>
              <a:rPr lang="tr-TR" dirty="0" err="1"/>
              <a:t>însă</a:t>
            </a:r>
            <a:r>
              <a:rPr lang="tr-TR" dirty="0"/>
              <a:t> mi-am </a:t>
            </a:r>
            <a:r>
              <a:rPr lang="tr-TR" dirty="0" err="1"/>
              <a:t>exprimat</a:t>
            </a:r>
            <a:r>
              <a:rPr lang="tr-TR" dirty="0"/>
              <a:t> </a:t>
            </a:r>
            <a:r>
              <a:rPr lang="tr-TR" dirty="0" err="1"/>
              <a:t>dorința</a:t>
            </a:r>
            <a:r>
              <a:rPr lang="tr-TR" dirty="0"/>
              <a:t> de a </a:t>
            </a:r>
            <a:r>
              <a:rPr lang="tr-TR" dirty="0" err="1"/>
              <a:t>participa</a:t>
            </a:r>
            <a:r>
              <a:rPr lang="tr-TR" dirty="0"/>
              <a:t> online.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7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33CFCAD-6FB6-D838-ACDB-A9C68D32F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6" y="495380"/>
            <a:ext cx="5901909" cy="347319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7217F0E-F9C5-B3EA-7174-952B6E5D5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" y="3897980"/>
            <a:ext cx="12192000" cy="300421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97F0022-70C7-B9ED-51D4-AD3871E9E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71" y="421743"/>
            <a:ext cx="6261572" cy="363898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BDE2487-A7ED-EDD2-6B1E-32AC7DA4BA18}"/>
              </a:ext>
            </a:extLst>
          </p:cNvPr>
          <p:cNvSpPr txBox="1"/>
          <p:nvPr/>
        </p:nvSpPr>
        <p:spPr>
          <a:xfrm>
            <a:off x="4719484" y="747252"/>
            <a:ext cx="108104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/>
              <a:t>23-25 </a:t>
            </a:r>
            <a:r>
              <a:rPr lang="tr-TR" sz="1400" dirty="0" err="1"/>
              <a:t>February</a:t>
            </a:r>
            <a:r>
              <a:rPr lang="tr-TR" sz="1400" dirty="0"/>
              <a:t> 2026 </a:t>
            </a:r>
            <a:r>
              <a:rPr lang="tr-TR" sz="1400" dirty="0" err="1"/>
              <a:t>Hungary</a:t>
            </a:r>
            <a:endParaRPr lang="en-US" sz="140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187B626-A65F-8654-6F34-2F00A1BACC75}"/>
              </a:ext>
            </a:extLst>
          </p:cNvPr>
          <p:cNvSpPr txBox="1"/>
          <p:nvPr/>
        </p:nvSpPr>
        <p:spPr>
          <a:xfrm>
            <a:off x="9245961" y="2731330"/>
            <a:ext cx="1644542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25-26 </a:t>
            </a:r>
            <a:r>
              <a:rPr lang="tr-TR" dirty="0" err="1"/>
              <a:t>March</a:t>
            </a:r>
            <a:r>
              <a:rPr lang="tr-TR" dirty="0"/>
              <a:t> 2026 </a:t>
            </a:r>
            <a:r>
              <a:rPr lang="tr-TR" dirty="0" err="1"/>
              <a:t>Italy</a:t>
            </a:r>
            <a:endParaRPr lang="en-US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73F4DD5-BD79-2CCC-FEBD-F1587DE4218E}"/>
              </a:ext>
            </a:extLst>
          </p:cNvPr>
          <p:cNvSpPr txBox="1"/>
          <p:nvPr/>
        </p:nvSpPr>
        <p:spPr>
          <a:xfrm>
            <a:off x="6381135" y="5112125"/>
            <a:ext cx="61943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https://tangentlink-events.com/affg2026/pages/speakers</a:t>
            </a:r>
            <a:r>
              <a:rPr lang="tr-T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3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A0E8F9-C9F4-C02E-965E-0A8DD57D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6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Literature Review – Key Findings in Türkiye</a:t>
            </a:r>
            <a:r>
              <a:rPr lang="tr-TR" sz="2400" dirty="0"/>
              <a:t>- </a:t>
            </a:r>
            <a:r>
              <a:rPr lang="tr-TR" sz="2400" dirty="0" err="1"/>
              <a:t>Revizuirea</a:t>
            </a:r>
            <a:r>
              <a:rPr lang="tr-TR" sz="2400" dirty="0"/>
              <a:t> </a:t>
            </a:r>
            <a:r>
              <a:rPr lang="tr-TR" sz="2400" dirty="0" err="1"/>
              <a:t>literaturii</a:t>
            </a:r>
            <a:endParaRPr lang="en-US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5894FA-7560-7B32-4CBA-A2C18E069B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b="1" dirty="0">
                <a:latin typeface="Arial" panose="020B0604020202020204" pitchFamily="34" charset="0"/>
              </a:rPr>
              <a:t>1985 – Atay (</a:t>
            </a:r>
            <a:r>
              <a:rPr lang="tr-TR" altLang="tr-TR" b="1" dirty="0" err="1">
                <a:latin typeface="Arial" panose="020B0604020202020204" pitchFamily="34" charset="0"/>
              </a:rPr>
              <a:t>Istanbul</a:t>
            </a:r>
            <a:r>
              <a:rPr lang="tr-TR" altLang="tr-TR" b="1" dirty="0"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latin typeface="Arial" panose="020B0604020202020204" pitchFamily="34" charset="0"/>
              </a:rPr>
              <a:t>University</a:t>
            </a:r>
            <a:r>
              <a:rPr lang="tr-TR" altLang="tr-TR" b="1" dirty="0">
                <a:latin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Arial" panose="020B0604020202020204" pitchFamily="34" charset="0"/>
              </a:rPr>
              <a:t>First </a:t>
            </a:r>
            <a:r>
              <a:rPr lang="tr-TR" altLang="tr-TR" dirty="0" err="1">
                <a:latin typeface="Arial" panose="020B0604020202020204" pitchFamily="34" charset="0"/>
              </a:rPr>
              <a:t>comprehensive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study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highlighting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adaptability</a:t>
            </a:r>
            <a:r>
              <a:rPr lang="tr-TR" altLang="tr-TR" dirty="0">
                <a:latin typeface="Arial" panose="020B0604020202020204" pitchFamily="34" charset="0"/>
              </a:rPr>
              <a:t>, </a:t>
            </a:r>
            <a:r>
              <a:rPr lang="tr-TR" altLang="tr-TR" dirty="0" err="1">
                <a:latin typeface="Arial" panose="020B0604020202020204" pitchFamily="34" charset="0"/>
              </a:rPr>
              <a:t>fast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growth</a:t>
            </a:r>
            <a:r>
              <a:rPr lang="tr-TR" altLang="tr-TR" dirty="0">
                <a:latin typeface="Arial" panose="020B0604020202020204" pitchFamily="34" charset="0"/>
              </a:rPr>
              <a:t>, and </a:t>
            </a:r>
            <a:r>
              <a:rPr lang="tr-TR" altLang="tr-TR" dirty="0" err="1">
                <a:latin typeface="Arial" panose="020B0604020202020204" pitchFamily="34" charset="0"/>
              </a:rPr>
              <a:t>multi-purpose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use</a:t>
            </a:r>
            <a:endParaRPr lang="tr-TR" altLang="tr-T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dirty="0">
                <a:latin typeface="Arial" panose="020B0604020202020204" pitchFamily="34" charset="0"/>
                <a:hlinkClick r:id="rId2"/>
              </a:rPr>
              <a:t>https://dergipark.org.tr/en/pub/jffiu/article/197841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br>
              <a:rPr lang="tr-TR" altLang="tr-TR" dirty="0">
                <a:latin typeface="Arial" panose="020B0604020202020204" pitchFamily="34" charset="0"/>
              </a:rPr>
            </a:br>
            <a:r>
              <a:rPr lang="tr-TR" altLang="tr-TR" b="1" dirty="0">
                <a:latin typeface="Arial" panose="020B0604020202020204" pitchFamily="34" charset="0"/>
              </a:rPr>
              <a:t>2005 – Isparta-Gölcük </a:t>
            </a:r>
            <a:r>
              <a:rPr lang="tr-TR" altLang="tr-TR" b="1" dirty="0" err="1">
                <a:latin typeface="Arial" panose="020B0604020202020204" pitchFamily="34" charset="0"/>
              </a:rPr>
              <a:t>Study</a:t>
            </a:r>
            <a:br>
              <a:rPr lang="tr-TR" altLang="tr-TR" dirty="0">
                <a:latin typeface="Arial" panose="020B0604020202020204" pitchFamily="34" charset="0"/>
              </a:rPr>
            </a:br>
            <a:r>
              <a:rPr lang="tr-TR" altLang="tr-TR" dirty="0" err="1">
                <a:latin typeface="Arial" panose="020B0604020202020204" pitchFamily="34" charset="0"/>
              </a:rPr>
              <a:t>Developed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volume</a:t>
            </a:r>
            <a:r>
              <a:rPr lang="tr-TR" altLang="tr-TR" dirty="0">
                <a:latin typeface="Arial" panose="020B0604020202020204" pitchFamily="34" charset="0"/>
              </a:rPr>
              <a:t> and </a:t>
            </a:r>
            <a:r>
              <a:rPr lang="tr-TR" altLang="tr-TR" dirty="0" err="1">
                <a:latin typeface="Arial" panose="020B0604020202020204" pitchFamily="34" charset="0"/>
              </a:rPr>
              <a:t>yield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models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for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plantation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management</a:t>
            </a:r>
            <a:br>
              <a:rPr lang="tr-TR" altLang="tr-TR" dirty="0">
                <a:latin typeface="Arial" panose="020B0604020202020204" pitchFamily="34" charset="0"/>
              </a:rPr>
            </a:br>
            <a:r>
              <a:rPr lang="tr-TR" altLang="tr-TR" dirty="0">
                <a:latin typeface="Arial" panose="020B0604020202020204" pitchFamily="34" charset="0"/>
                <a:hlinkClick r:id="rId3"/>
              </a:rPr>
              <a:t>https://dergipark.org.tr/tr/pub/tjf/article/224292</a:t>
            </a:r>
            <a:endParaRPr lang="tr-TR" altLang="tr-T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b="1" dirty="0">
                <a:latin typeface="Arial" panose="020B0604020202020204" pitchFamily="34" charset="0"/>
              </a:rPr>
              <a:t>2012 – Yüksek (CATENA </a:t>
            </a:r>
            <a:r>
              <a:rPr lang="tr-TR" altLang="tr-TR" b="1" dirty="0" err="1">
                <a:latin typeface="Arial" panose="020B0604020202020204" pitchFamily="34" charset="0"/>
              </a:rPr>
              <a:t>Journal</a:t>
            </a:r>
            <a:r>
              <a:rPr lang="tr-TR" altLang="tr-TR" b="1" dirty="0">
                <a:latin typeface="Arial" panose="020B0604020202020204" pitchFamily="34" charset="0"/>
              </a:rPr>
              <a:t>)</a:t>
            </a:r>
            <a:br>
              <a:rPr lang="tr-TR" altLang="tr-TR" dirty="0">
                <a:latin typeface="Arial" panose="020B0604020202020204" pitchFamily="34" charset="0"/>
              </a:rPr>
            </a:br>
            <a:r>
              <a:rPr lang="tr-TR" altLang="tr-TR" dirty="0" err="1">
                <a:latin typeface="Arial" panose="020B0604020202020204" pitchFamily="34" charset="0"/>
              </a:rPr>
              <a:t>Improved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soil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quality</a:t>
            </a:r>
            <a:r>
              <a:rPr lang="tr-TR" altLang="tr-TR" dirty="0">
                <a:latin typeface="Arial" panose="020B0604020202020204" pitchFamily="34" charset="0"/>
              </a:rPr>
              <a:t> and </a:t>
            </a:r>
            <a:r>
              <a:rPr lang="tr-TR" altLang="tr-TR" dirty="0" err="1">
                <a:latin typeface="Arial" panose="020B0604020202020204" pitchFamily="34" charset="0"/>
              </a:rPr>
              <a:t>increased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carbon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sequestration</a:t>
            </a:r>
            <a:r>
              <a:rPr lang="tr-TR" altLang="tr-TR" dirty="0">
                <a:latin typeface="Arial" panose="020B0604020202020204" pitchFamily="34" charset="0"/>
              </a:rPr>
              <a:t> in </a:t>
            </a:r>
            <a:r>
              <a:rPr lang="tr-TR" altLang="tr-TR" dirty="0" err="1">
                <a:latin typeface="Arial" panose="020B0604020202020204" pitchFamily="34" charset="0"/>
              </a:rPr>
              <a:t>degraded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lands</a:t>
            </a:r>
            <a:br>
              <a:rPr lang="tr-TR" altLang="tr-TR" dirty="0">
                <a:latin typeface="Arial" panose="020B0604020202020204" pitchFamily="34" charset="0"/>
              </a:rPr>
            </a:br>
            <a:r>
              <a:rPr lang="tr-TR" altLang="tr-TR" dirty="0">
                <a:latin typeface="Arial" panose="020B0604020202020204" pitchFamily="34" charset="0"/>
                <a:hlinkClick r:id="rId4"/>
              </a:rPr>
              <a:t>https://doi.org/10.1016/j.catena.2011.10.001</a:t>
            </a:r>
            <a:endParaRPr lang="tr-TR" altLang="tr-T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b="1" dirty="0">
                <a:latin typeface="Arial" panose="020B0604020202020204" pitchFamily="34" charset="0"/>
              </a:rPr>
              <a:t>2020 – </a:t>
            </a:r>
            <a:r>
              <a:rPr lang="tr-TR" altLang="tr-TR" b="1" dirty="0" err="1">
                <a:latin typeface="Arial" panose="020B0604020202020204" pitchFamily="34" charset="0"/>
              </a:rPr>
              <a:t>Wood</a:t>
            </a:r>
            <a:r>
              <a:rPr lang="tr-TR" altLang="tr-TR" b="1" dirty="0"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latin typeface="Arial" panose="020B0604020202020204" pitchFamily="34" charset="0"/>
              </a:rPr>
              <a:t>Technology</a:t>
            </a:r>
            <a:r>
              <a:rPr lang="tr-TR" altLang="tr-TR" b="1" dirty="0">
                <a:latin typeface="Arial" panose="020B0604020202020204" pitchFamily="34" charset="0"/>
              </a:rPr>
              <a:t> </a:t>
            </a:r>
            <a:r>
              <a:rPr lang="tr-TR" altLang="tr-TR" b="1" dirty="0" err="1">
                <a:latin typeface="Arial" panose="020B0604020202020204" pitchFamily="34" charset="0"/>
              </a:rPr>
              <a:t>Study</a:t>
            </a:r>
            <a:br>
              <a:rPr lang="tr-TR" altLang="tr-TR" dirty="0">
                <a:latin typeface="Arial" panose="020B0604020202020204" pitchFamily="34" charset="0"/>
              </a:rPr>
            </a:br>
            <a:r>
              <a:rPr lang="tr-TR" altLang="tr-TR" dirty="0" err="1">
                <a:latin typeface="Arial" panose="020B0604020202020204" pitchFamily="34" charset="0"/>
              </a:rPr>
              <a:t>Demonstrated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strong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physical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properties</a:t>
            </a:r>
            <a:r>
              <a:rPr lang="tr-TR" altLang="tr-TR" dirty="0">
                <a:latin typeface="Arial" panose="020B0604020202020204" pitchFamily="34" charset="0"/>
              </a:rPr>
              <a:t> and </a:t>
            </a:r>
            <a:r>
              <a:rPr lang="tr-TR" altLang="tr-TR" dirty="0" err="1">
                <a:latin typeface="Arial" panose="020B0604020202020204" pitchFamily="34" charset="0"/>
              </a:rPr>
              <a:t>industrial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potential</a:t>
            </a:r>
            <a:br>
              <a:rPr lang="tr-TR" altLang="tr-TR" dirty="0">
                <a:latin typeface="Arial" panose="020B0604020202020204" pitchFamily="34" charset="0"/>
              </a:rPr>
            </a:br>
            <a:r>
              <a:rPr lang="tr-TR" altLang="tr-TR" dirty="0">
                <a:latin typeface="Arial" panose="020B0604020202020204" pitchFamily="34" charset="0"/>
                <a:hlinkClick r:id="rId5"/>
              </a:rPr>
              <a:t>https://dergipark.org.tr/tr/pub/turkjforsci/article/1327024</a:t>
            </a:r>
            <a:endParaRPr lang="tr-TR" altLang="tr-T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altLang="tr-TR" b="1" dirty="0">
                <a:latin typeface="Arial" panose="020B0604020202020204" pitchFamily="34" charset="0"/>
              </a:rPr>
              <a:t>2024 – Mine Site </a:t>
            </a:r>
            <a:r>
              <a:rPr lang="tr-TR" altLang="tr-TR" b="1" dirty="0" err="1">
                <a:latin typeface="Arial" panose="020B0604020202020204" pitchFamily="34" charset="0"/>
              </a:rPr>
              <a:t>Rehabilitation</a:t>
            </a:r>
            <a:r>
              <a:rPr lang="tr-TR" altLang="tr-TR" b="1" dirty="0">
                <a:latin typeface="Arial" panose="020B0604020202020204" pitchFamily="34" charset="0"/>
              </a:rPr>
              <a:t> Report (OGM)</a:t>
            </a:r>
            <a:br>
              <a:rPr lang="tr-TR" altLang="tr-TR" dirty="0">
                <a:latin typeface="Arial" panose="020B0604020202020204" pitchFamily="34" charset="0"/>
              </a:rPr>
            </a:br>
            <a:r>
              <a:rPr lang="tr-TR" altLang="tr-TR" dirty="0" err="1">
                <a:latin typeface="Arial" panose="020B0604020202020204" pitchFamily="34" charset="0"/>
              </a:rPr>
              <a:t>Proven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success</a:t>
            </a:r>
            <a:r>
              <a:rPr lang="tr-TR" altLang="tr-TR" dirty="0">
                <a:latin typeface="Arial" panose="020B0604020202020204" pitchFamily="34" charset="0"/>
              </a:rPr>
              <a:t> in </a:t>
            </a:r>
            <a:r>
              <a:rPr lang="tr-TR" altLang="tr-TR" dirty="0" err="1">
                <a:latin typeface="Arial" panose="020B0604020202020204" pitchFamily="34" charset="0"/>
              </a:rPr>
              <a:t>harsh</a:t>
            </a:r>
            <a:r>
              <a:rPr lang="tr-TR" altLang="tr-TR" dirty="0">
                <a:latin typeface="Arial" panose="020B0604020202020204" pitchFamily="34" charset="0"/>
              </a:rPr>
              <a:t> and </a:t>
            </a:r>
            <a:r>
              <a:rPr lang="tr-TR" altLang="tr-TR" dirty="0" err="1">
                <a:latin typeface="Arial" panose="020B0604020202020204" pitchFamily="34" charset="0"/>
              </a:rPr>
              <a:t>erosion-prone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environments</a:t>
            </a:r>
            <a:endParaRPr lang="tr-TR" altLang="tr-TR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D57B7E-20AF-871E-D2E7-49378D7C4E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tr-TR" b="1" dirty="0"/>
              <a:t>1985 – Atay (</a:t>
            </a:r>
            <a:r>
              <a:rPr lang="tr-TR" b="1" dirty="0" err="1"/>
              <a:t>Universitatea</a:t>
            </a:r>
            <a:r>
              <a:rPr lang="tr-TR" b="1" dirty="0"/>
              <a:t> din </a:t>
            </a:r>
            <a:r>
              <a:rPr lang="tr-TR" b="1" dirty="0" err="1"/>
              <a:t>Istanbul</a:t>
            </a:r>
            <a:r>
              <a:rPr lang="tr-TR" b="1" dirty="0"/>
              <a:t>)</a:t>
            </a:r>
            <a:br>
              <a:rPr lang="tr-TR" dirty="0"/>
            </a:br>
            <a:r>
              <a:rPr lang="tr-TR" dirty="0" err="1"/>
              <a:t>Primul</a:t>
            </a:r>
            <a:r>
              <a:rPr lang="tr-TR" dirty="0"/>
              <a:t> </a:t>
            </a:r>
            <a:r>
              <a:rPr lang="tr-TR" dirty="0" err="1"/>
              <a:t>studiu</a:t>
            </a:r>
            <a:r>
              <a:rPr lang="tr-TR" dirty="0"/>
              <a:t> </a:t>
            </a:r>
            <a:r>
              <a:rPr lang="tr-TR" dirty="0" err="1"/>
              <a:t>cuprinzător</a:t>
            </a:r>
            <a:r>
              <a:rPr lang="tr-TR" dirty="0"/>
              <a:t> </a:t>
            </a:r>
            <a:r>
              <a:rPr lang="tr-TR" dirty="0" err="1"/>
              <a:t>care</a:t>
            </a:r>
            <a:r>
              <a:rPr lang="tr-TR" dirty="0"/>
              <a:t> </a:t>
            </a:r>
            <a:r>
              <a:rPr lang="tr-TR" dirty="0" err="1"/>
              <a:t>evidențiază</a:t>
            </a:r>
            <a:r>
              <a:rPr lang="tr-TR" dirty="0"/>
              <a:t> </a:t>
            </a:r>
            <a:r>
              <a:rPr lang="tr-TR" dirty="0" err="1"/>
              <a:t>adaptabilitatea</a:t>
            </a:r>
            <a:r>
              <a:rPr lang="tr-TR" dirty="0"/>
              <a:t>, </a:t>
            </a:r>
            <a:r>
              <a:rPr lang="tr-TR" dirty="0" err="1"/>
              <a:t>creșterea</a:t>
            </a:r>
            <a:r>
              <a:rPr lang="tr-TR" dirty="0"/>
              <a:t> </a:t>
            </a:r>
            <a:r>
              <a:rPr lang="tr-TR" dirty="0" err="1"/>
              <a:t>rapidă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utilizarea</a:t>
            </a:r>
            <a:r>
              <a:rPr lang="tr-TR" dirty="0"/>
              <a:t> </a:t>
            </a:r>
            <a:r>
              <a:rPr lang="tr-TR" dirty="0" err="1"/>
              <a:t>multifuncțională</a:t>
            </a:r>
            <a:br>
              <a:rPr lang="tr-TR" dirty="0"/>
            </a:br>
            <a:r>
              <a:rPr lang="tr-TR" dirty="0">
                <a:hlinkClick r:id="rId2"/>
              </a:rPr>
              <a:t>https://dergipark.org.tr/en/pub/jffiu/article/197841</a:t>
            </a:r>
            <a:endParaRPr lang="tr-TR" dirty="0"/>
          </a:p>
          <a:p>
            <a:r>
              <a:rPr lang="tr-TR" b="1" dirty="0"/>
              <a:t>2005 – </a:t>
            </a:r>
            <a:r>
              <a:rPr lang="tr-TR" b="1" dirty="0" err="1"/>
              <a:t>Studiul</a:t>
            </a:r>
            <a:r>
              <a:rPr lang="tr-TR" b="1" dirty="0"/>
              <a:t> Isparta–Gölcük</a:t>
            </a:r>
            <a:br>
              <a:rPr lang="tr-TR" dirty="0"/>
            </a:br>
            <a:r>
              <a:rPr lang="tr-TR" dirty="0"/>
              <a:t>A </a:t>
            </a:r>
            <a:r>
              <a:rPr lang="tr-TR" dirty="0" err="1"/>
              <a:t>dezvoltat</a:t>
            </a:r>
            <a:r>
              <a:rPr lang="tr-TR" dirty="0"/>
              <a:t> modele de </a:t>
            </a:r>
            <a:r>
              <a:rPr lang="tr-TR" dirty="0" err="1"/>
              <a:t>volum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producție</a:t>
            </a:r>
            <a:r>
              <a:rPr lang="tr-TR" dirty="0"/>
              <a:t> </a:t>
            </a:r>
            <a:r>
              <a:rPr lang="tr-TR" dirty="0" err="1"/>
              <a:t>pentru</a:t>
            </a:r>
            <a:r>
              <a:rPr lang="tr-TR" dirty="0"/>
              <a:t> </a:t>
            </a:r>
            <a:r>
              <a:rPr lang="tr-TR" dirty="0" err="1"/>
              <a:t>gestionarea</a:t>
            </a:r>
            <a:r>
              <a:rPr lang="tr-TR" dirty="0"/>
              <a:t> </a:t>
            </a:r>
            <a:r>
              <a:rPr lang="tr-TR" dirty="0" err="1"/>
              <a:t>plantațiilor</a:t>
            </a:r>
            <a:br>
              <a:rPr lang="tr-TR" dirty="0"/>
            </a:br>
            <a:r>
              <a:rPr lang="tr-TR" dirty="0">
                <a:hlinkClick r:id="rId6"/>
              </a:rPr>
              <a:t>https://dergipark.org.tr/tr/pub/tjf/article/224292</a:t>
            </a:r>
            <a:endParaRPr lang="tr-TR" dirty="0"/>
          </a:p>
          <a:p>
            <a:r>
              <a:rPr lang="tr-TR" b="1" dirty="0"/>
              <a:t>2012 – Yüksek (</a:t>
            </a:r>
            <a:r>
              <a:rPr lang="tr-TR" b="1" dirty="0" err="1"/>
              <a:t>Revista</a:t>
            </a:r>
            <a:r>
              <a:rPr lang="tr-TR" b="1" dirty="0"/>
              <a:t> CATENA)</a:t>
            </a:r>
            <a:br>
              <a:rPr lang="tr-TR" dirty="0"/>
            </a:br>
            <a:r>
              <a:rPr lang="tr-TR" dirty="0"/>
              <a:t>A </a:t>
            </a:r>
            <a:r>
              <a:rPr lang="tr-TR" dirty="0" err="1"/>
              <a:t>demonstrat</a:t>
            </a:r>
            <a:r>
              <a:rPr lang="tr-TR" dirty="0"/>
              <a:t> </a:t>
            </a:r>
            <a:r>
              <a:rPr lang="tr-TR" dirty="0" err="1"/>
              <a:t>îmbunătățirea</a:t>
            </a:r>
            <a:r>
              <a:rPr lang="tr-TR" dirty="0"/>
              <a:t> </a:t>
            </a:r>
            <a:r>
              <a:rPr lang="tr-TR" dirty="0" err="1"/>
              <a:t>calității</a:t>
            </a:r>
            <a:r>
              <a:rPr lang="tr-TR" dirty="0"/>
              <a:t> </a:t>
            </a:r>
            <a:r>
              <a:rPr lang="tr-TR" dirty="0" err="1"/>
              <a:t>solului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creșterea</a:t>
            </a:r>
            <a:r>
              <a:rPr lang="tr-TR" dirty="0"/>
              <a:t> </a:t>
            </a:r>
            <a:r>
              <a:rPr lang="tr-TR" dirty="0" err="1"/>
              <a:t>captării</a:t>
            </a:r>
            <a:r>
              <a:rPr lang="tr-TR" dirty="0"/>
              <a:t> </a:t>
            </a:r>
            <a:r>
              <a:rPr lang="tr-TR" dirty="0" err="1"/>
              <a:t>carbonului</a:t>
            </a:r>
            <a:r>
              <a:rPr lang="tr-TR" dirty="0"/>
              <a:t>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terenuri</a:t>
            </a:r>
            <a:r>
              <a:rPr lang="tr-TR" dirty="0"/>
              <a:t> </a:t>
            </a:r>
            <a:r>
              <a:rPr lang="tr-TR" dirty="0" err="1"/>
              <a:t>degradate</a:t>
            </a:r>
            <a:br>
              <a:rPr lang="tr-TR" dirty="0"/>
            </a:br>
            <a:r>
              <a:rPr lang="tr-TR" dirty="0">
                <a:hlinkClick r:id="rId4"/>
              </a:rPr>
              <a:t>https://doi.org/10.1016/j.catena.2011.10.001</a:t>
            </a:r>
            <a:endParaRPr lang="tr-TR" dirty="0"/>
          </a:p>
          <a:p>
            <a:r>
              <a:rPr lang="tr-TR" b="1" dirty="0"/>
              <a:t>2020 – </a:t>
            </a:r>
            <a:r>
              <a:rPr lang="tr-TR" b="1" dirty="0" err="1"/>
              <a:t>Studiu</a:t>
            </a:r>
            <a:r>
              <a:rPr lang="tr-TR" b="1" dirty="0"/>
              <a:t> </a:t>
            </a:r>
            <a:r>
              <a:rPr lang="tr-TR" b="1" dirty="0" err="1"/>
              <a:t>privind</a:t>
            </a:r>
            <a:r>
              <a:rPr lang="tr-TR" b="1" dirty="0"/>
              <a:t> </a:t>
            </a:r>
            <a:r>
              <a:rPr lang="tr-TR" b="1" dirty="0" err="1"/>
              <a:t>tehnologia</a:t>
            </a:r>
            <a:r>
              <a:rPr lang="tr-TR" b="1" dirty="0"/>
              <a:t> </a:t>
            </a:r>
            <a:r>
              <a:rPr lang="tr-TR" b="1" dirty="0" err="1"/>
              <a:t>lemnului</a:t>
            </a:r>
            <a:br>
              <a:rPr lang="tr-TR" dirty="0"/>
            </a:br>
            <a:r>
              <a:rPr lang="tr-TR" dirty="0"/>
              <a:t>A </a:t>
            </a:r>
            <a:r>
              <a:rPr lang="tr-TR" dirty="0" err="1"/>
              <a:t>evidențiat</a:t>
            </a:r>
            <a:r>
              <a:rPr lang="tr-TR" dirty="0"/>
              <a:t> </a:t>
            </a:r>
            <a:r>
              <a:rPr lang="tr-TR" dirty="0" err="1"/>
              <a:t>proprietăți</a:t>
            </a:r>
            <a:r>
              <a:rPr lang="tr-TR" dirty="0"/>
              <a:t> </a:t>
            </a:r>
            <a:r>
              <a:rPr lang="tr-TR" dirty="0" err="1"/>
              <a:t>fizice</a:t>
            </a:r>
            <a:r>
              <a:rPr lang="tr-TR" dirty="0"/>
              <a:t> </a:t>
            </a:r>
            <a:r>
              <a:rPr lang="tr-TR" dirty="0" err="1"/>
              <a:t>puternice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potențial</a:t>
            </a:r>
            <a:r>
              <a:rPr lang="tr-TR" dirty="0"/>
              <a:t> </a:t>
            </a:r>
            <a:r>
              <a:rPr lang="tr-TR" dirty="0" err="1"/>
              <a:t>industrial</a:t>
            </a:r>
            <a:r>
              <a:rPr lang="tr-TR" dirty="0"/>
              <a:t> </a:t>
            </a:r>
            <a:r>
              <a:rPr lang="tr-TR" dirty="0" err="1"/>
              <a:t>ridicat</a:t>
            </a:r>
            <a:br>
              <a:rPr lang="tr-TR" dirty="0"/>
            </a:br>
            <a:r>
              <a:rPr lang="tr-TR" dirty="0">
                <a:hlinkClick r:id="rId7"/>
              </a:rPr>
              <a:t>https://dergipark.org.tr/tr/pub/turkjforsci/article/1327024</a:t>
            </a:r>
            <a:endParaRPr lang="tr-TR" dirty="0"/>
          </a:p>
          <a:p>
            <a:r>
              <a:rPr lang="tr-TR" b="1" dirty="0"/>
              <a:t>2024 – </a:t>
            </a:r>
            <a:r>
              <a:rPr lang="tr-TR" b="1" dirty="0" err="1"/>
              <a:t>Raport</a:t>
            </a:r>
            <a:r>
              <a:rPr lang="tr-TR" b="1" dirty="0"/>
              <a:t> </a:t>
            </a:r>
            <a:r>
              <a:rPr lang="tr-TR" b="1" dirty="0" err="1"/>
              <a:t>privind</a:t>
            </a:r>
            <a:r>
              <a:rPr lang="tr-TR" b="1" dirty="0"/>
              <a:t> </a:t>
            </a:r>
            <a:r>
              <a:rPr lang="tr-TR" b="1" dirty="0" err="1"/>
              <a:t>reabilitarea</a:t>
            </a:r>
            <a:r>
              <a:rPr lang="tr-TR" b="1" dirty="0"/>
              <a:t> </a:t>
            </a:r>
            <a:r>
              <a:rPr lang="tr-TR" b="1" dirty="0" err="1"/>
              <a:t>siturilor</a:t>
            </a:r>
            <a:r>
              <a:rPr lang="tr-TR" b="1" dirty="0"/>
              <a:t> </a:t>
            </a:r>
            <a:r>
              <a:rPr lang="tr-TR" b="1" dirty="0" err="1"/>
              <a:t>miniere</a:t>
            </a:r>
            <a:r>
              <a:rPr lang="tr-TR" b="1" dirty="0"/>
              <a:t> (OGM)</a:t>
            </a:r>
            <a:br>
              <a:rPr lang="tr-TR" dirty="0"/>
            </a:br>
            <a:r>
              <a:rPr lang="tr-TR" dirty="0"/>
              <a:t>A </a:t>
            </a:r>
            <a:r>
              <a:rPr lang="tr-TR" dirty="0" err="1"/>
              <a:t>demonstrat</a:t>
            </a:r>
            <a:r>
              <a:rPr lang="tr-TR" dirty="0"/>
              <a:t> </a:t>
            </a:r>
            <a:r>
              <a:rPr lang="tr-TR" dirty="0" err="1"/>
              <a:t>succesul</a:t>
            </a:r>
            <a:r>
              <a:rPr lang="tr-TR" dirty="0"/>
              <a:t>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condiții</a:t>
            </a:r>
            <a:r>
              <a:rPr lang="tr-TR" dirty="0"/>
              <a:t> </a:t>
            </a:r>
            <a:r>
              <a:rPr lang="tr-TR" dirty="0" err="1"/>
              <a:t>dificile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medii</a:t>
            </a:r>
            <a:r>
              <a:rPr lang="tr-TR" dirty="0"/>
              <a:t> </a:t>
            </a:r>
            <a:r>
              <a:rPr lang="tr-TR" dirty="0" err="1"/>
              <a:t>predispuse</a:t>
            </a:r>
            <a:r>
              <a:rPr lang="tr-TR" dirty="0"/>
              <a:t> la </a:t>
            </a:r>
            <a:r>
              <a:rPr lang="tr-TR" dirty="0" err="1"/>
              <a:t>eroziune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2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6246CD-F17A-6810-FF3D-62B04769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4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b="1" dirty="0" err="1"/>
              <a:t>Conclusion</a:t>
            </a:r>
            <a:r>
              <a:rPr lang="tr-TR" sz="2800" dirty="0"/>
              <a:t> → </a:t>
            </a:r>
            <a:r>
              <a:rPr lang="tr-TR" sz="2800" b="1" dirty="0" err="1"/>
              <a:t>Concluzie</a:t>
            </a:r>
            <a:endParaRPr lang="en-US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A80A72-7E7E-8AD2-1C6D-9178CE225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0206"/>
            <a:ext cx="5181600" cy="5016757"/>
          </a:xfrm>
        </p:spPr>
        <p:txBody>
          <a:bodyPr>
            <a:normAutofit fontScale="47500" lnSpcReduction="20000"/>
          </a:bodyPr>
          <a:lstStyle/>
          <a:p>
            <a:r>
              <a:rPr lang="en-US" sz="3600" b="1" dirty="0"/>
              <a:t>Multifunctional Value</a:t>
            </a:r>
            <a:br>
              <a:rPr lang="en-US" sz="3600" dirty="0"/>
            </a:br>
            <a:r>
              <a:rPr lang="en-US" sz="3600" dirty="0"/>
              <a:t>• Highly adaptable species</a:t>
            </a:r>
            <a:br>
              <a:rPr lang="en-US" sz="3600" dirty="0"/>
            </a:br>
            <a:r>
              <a:rPr lang="en-US" sz="3600" dirty="0"/>
              <a:t>• Provides strong ecological, economic and social benefits</a:t>
            </a:r>
          </a:p>
          <a:p>
            <a:r>
              <a:rPr lang="en-US" sz="3600" b="1" dirty="0"/>
              <a:t>Proven Experience (Türkiye)</a:t>
            </a:r>
            <a:br>
              <a:rPr lang="en-US" sz="3600" dirty="0"/>
            </a:br>
            <a:r>
              <a:rPr lang="en-US" sz="3600" dirty="0"/>
              <a:t>• Successfully used in afforestation and erosion control</a:t>
            </a:r>
            <a:br>
              <a:rPr lang="en-US" sz="3600" dirty="0"/>
            </a:br>
            <a:r>
              <a:rPr lang="en-US" sz="3600" dirty="0"/>
              <a:t>• Supports honey forests and rural development</a:t>
            </a:r>
            <a:br>
              <a:rPr lang="en-US" sz="3600" dirty="0"/>
            </a:br>
            <a:r>
              <a:rPr lang="en-US" sz="3600" dirty="0"/>
              <a:t>• Demonstrates strong large-scale potential</a:t>
            </a:r>
          </a:p>
          <a:p>
            <a:r>
              <a:rPr lang="en-US" sz="3600" b="1" dirty="0"/>
              <a:t>Multi-Sector Contribution</a:t>
            </a:r>
            <a:br>
              <a:rPr lang="en-US" sz="3600" dirty="0"/>
            </a:br>
            <a:r>
              <a:rPr lang="en-US" sz="3600" dirty="0"/>
              <a:t>• Beekeeping and livestock</a:t>
            </a:r>
            <a:br>
              <a:rPr lang="en-US" sz="3600" dirty="0"/>
            </a:br>
            <a:r>
              <a:rPr lang="en-US" sz="3600" dirty="0"/>
              <a:t>• Dryland restoration</a:t>
            </a:r>
            <a:br>
              <a:rPr lang="en-US" sz="3600" dirty="0"/>
            </a:br>
            <a:r>
              <a:rPr lang="en-US" sz="3600" dirty="0"/>
              <a:t>• Industrial wood production (MDF, furniture, mine timber)</a:t>
            </a:r>
          </a:p>
          <a:p>
            <a:r>
              <a:rPr lang="en-US" sz="3600" b="1" dirty="0"/>
              <a:t>Strategic Use</a:t>
            </a:r>
            <a:br>
              <a:rPr lang="en-US" sz="3600" dirty="0"/>
            </a:br>
            <a:r>
              <a:rPr lang="en-US" sz="3600" dirty="0"/>
              <a:t>• Effectiveness depends on the right place and proper management</a:t>
            </a:r>
            <a:br>
              <a:rPr lang="en-US" sz="3600" dirty="0"/>
            </a:br>
            <a:r>
              <a:rPr lang="en-US" sz="3600" dirty="0"/>
              <a:t>• Requires site-specific and context-based application</a:t>
            </a:r>
          </a:p>
          <a:p>
            <a:r>
              <a:rPr lang="en-US" sz="3600" b="1" dirty="0"/>
              <a:t>Final Message</a:t>
            </a:r>
            <a:br>
              <a:rPr lang="en-US" sz="3600" dirty="0"/>
            </a:br>
            <a:r>
              <a:rPr lang="en-US" sz="3600" b="1" dirty="0"/>
              <a:t>A powerful tool for sustainable land management, climate action and rural development</a:t>
            </a:r>
            <a:endParaRPr lang="en-US" sz="3600" dirty="0"/>
          </a:p>
          <a:p>
            <a:endParaRPr lang="en-US" sz="10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F5FF262-9DB6-EC81-2839-27E5D0F25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8026"/>
            <a:ext cx="5181600" cy="48889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tr-TR" b="1" dirty="0" err="1"/>
              <a:t>Valoare</a:t>
            </a:r>
            <a:r>
              <a:rPr lang="tr-TR" b="1" dirty="0"/>
              <a:t> </a:t>
            </a:r>
            <a:r>
              <a:rPr lang="tr-TR" b="1" dirty="0" err="1"/>
              <a:t>Multifuncțională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Specie</a:t>
            </a:r>
            <a:r>
              <a:rPr lang="tr-TR" dirty="0"/>
              <a:t> </a:t>
            </a:r>
            <a:r>
              <a:rPr lang="tr-TR" dirty="0" err="1"/>
              <a:t>foarte</a:t>
            </a:r>
            <a:r>
              <a:rPr lang="tr-TR" dirty="0"/>
              <a:t> </a:t>
            </a:r>
            <a:r>
              <a:rPr lang="tr-TR" dirty="0" err="1"/>
              <a:t>adaptabilă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Oferă</a:t>
            </a:r>
            <a:r>
              <a:rPr lang="tr-TR" dirty="0"/>
              <a:t> </a:t>
            </a:r>
            <a:r>
              <a:rPr lang="tr-TR" dirty="0" err="1"/>
              <a:t>beneficii</a:t>
            </a:r>
            <a:r>
              <a:rPr lang="tr-TR" dirty="0"/>
              <a:t> </a:t>
            </a:r>
            <a:r>
              <a:rPr lang="tr-TR" dirty="0" err="1"/>
              <a:t>ecologice</a:t>
            </a:r>
            <a:r>
              <a:rPr lang="tr-TR" dirty="0"/>
              <a:t>, </a:t>
            </a:r>
            <a:r>
              <a:rPr lang="tr-TR" dirty="0" err="1"/>
              <a:t>economice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sociale</a:t>
            </a:r>
            <a:r>
              <a:rPr lang="tr-TR" dirty="0"/>
              <a:t> </a:t>
            </a:r>
            <a:r>
              <a:rPr lang="tr-TR" dirty="0" err="1"/>
              <a:t>semnificative</a:t>
            </a:r>
            <a:endParaRPr lang="tr-TR" dirty="0"/>
          </a:p>
          <a:p>
            <a:r>
              <a:rPr lang="tr-TR" b="1" dirty="0" err="1"/>
              <a:t>Experiență</a:t>
            </a:r>
            <a:r>
              <a:rPr lang="tr-TR" b="1" dirty="0"/>
              <a:t> </a:t>
            </a:r>
            <a:r>
              <a:rPr lang="tr-TR" b="1" dirty="0" err="1"/>
              <a:t>Dovedită</a:t>
            </a:r>
            <a:r>
              <a:rPr lang="tr-TR" b="1" dirty="0"/>
              <a:t> (Türkiye)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Utilizată</a:t>
            </a:r>
            <a:r>
              <a:rPr lang="tr-TR" dirty="0"/>
              <a:t> </a:t>
            </a:r>
            <a:r>
              <a:rPr lang="tr-TR" dirty="0" err="1"/>
              <a:t>cu</a:t>
            </a:r>
            <a:r>
              <a:rPr lang="tr-TR" dirty="0"/>
              <a:t> </a:t>
            </a:r>
            <a:r>
              <a:rPr lang="tr-TR" dirty="0" err="1"/>
              <a:t>succes</a:t>
            </a:r>
            <a:r>
              <a:rPr lang="tr-TR" dirty="0"/>
              <a:t>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împăduriri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controlul</a:t>
            </a:r>
            <a:r>
              <a:rPr lang="tr-TR" dirty="0"/>
              <a:t> </a:t>
            </a:r>
            <a:r>
              <a:rPr lang="tr-TR" dirty="0" err="1"/>
              <a:t>eroziunii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Susține</a:t>
            </a:r>
            <a:r>
              <a:rPr lang="tr-TR" dirty="0"/>
              <a:t> </a:t>
            </a:r>
            <a:r>
              <a:rPr lang="tr-TR" dirty="0" err="1"/>
              <a:t>pădurile</a:t>
            </a:r>
            <a:r>
              <a:rPr lang="tr-TR" dirty="0"/>
              <a:t> </a:t>
            </a:r>
            <a:r>
              <a:rPr lang="tr-TR" dirty="0" err="1"/>
              <a:t>melifere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dezvoltarea</a:t>
            </a:r>
            <a:r>
              <a:rPr lang="tr-TR" dirty="0"/>
              <a:t> </a:t>
            </a:r>
            <a:r>
              <a:rPr lang="tr-TR" dirty="0" err="1"/>
              <a:t>rurală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Demonstrează</a:t>
            </a:r>
            <a:r>
              <a:rPr lang="tr-TR" dirty="0"/>
              <a:t> un </a:t>
            </a:r>
            <a:r>
              <a:rPr lang="tr-TR" dirty="0" err="1"/>
              <a:t>potențial</a:t>
            </a:r>
            <a:r>
              <a:rPr lang="tr-TR" dirty="0"/>
              <a:t> </a:t>
            </a:r>
            <a:r>
              <a:rPr lang="tr-TR" dirty="0" err="1"/>
              <a:t>ridicat</a:t>
            </a:r>
            <a:r>
              <a:rPr lang="tr-TR" dirty="0"/>
              <a:t> la </a:t>
            </a:r>
            <a:r>
              <a:rPr lang="tr-TR" dirty="0" err="1"/>
              <a:t>scară</a:t>
            </a:r>
            <a:r>
              <a:rPr lang="tr-TR" dirty="0"/>
              <a:t> </a:t>
            </a:r>
            <a:r>
              <a:rPr lang="tr-TR" dirty="0" err="1"/>
              <a:t>largă</a:t>
            </a:r>
            <a:endParaRPr lang="tr-TR" dirty="0"/>
          </a:p>
          <a:p>
            <a:r>
              <a:rPr lang="tr-TR" b="1" dirty="0" err="1"/>
              <a:t>Contribuție</a:t>
            </a:r>
            <a:r>
              <a:rPr lang="tr-TR" b="1" dirty="0"/>
              <a:t> </a:t>
            </a:r>
            <a:r>
              <a:rPr lang="tr-TR" b="1" dirty="0" err="1"/>
              <a:t>Multisectorială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Apicultură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creșterea</a:t>
            </a:r>
            <a:r>
              <a:rPr lang="tr-TR" dirty="0"/>
              <a:t> </a:t>
            </a:r>
            <a:r>
              <a:rPr lang="tr-TR" dirty="0" err="1"/>
              <a:t>animalelor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Restaurarea</a:t>
            </a:r>
            <a:r>
              <a:rPr lang="tr-TR" dirty="0"/>
              <a:t> </a:t>
            </a:r>
            <a:r>
              <a:rPr lang="tr-TR" dirty="0" err="1"/>
              <a:t>terenurilor</a:t>
            </a:r>
            <a:r>
              <a:rPr lang="tr-TR" dirty="0"/>
              <a:t> aride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Producția</a:t>
            </a:r>
            <a:r>
              <a:rPr lang="tr-TR" dirty="0"/>
              <a:t> </a:t>
            </a:r>
            <a:r>
              <a:rPr lang="tr-TR" dirty="0" err="1"/>
              <a:t>industrială</a:t>
            </a:r>
            <a:r>
              <a:rPr lang="tr-TR" dirty="0"/>
              <a:t> de </a:t>
            </a:r>
            <a:r>
              <a:rPr lang="tr-TR" dirty="0" err="1"/>
              <a:t>lemn</a:t>
            </a:r>
            <a:r>
              <a:rPr lang="tr-TR" dirty="0"/>
              <a:t> (MDF, </a:t>
            </a:r>
            <a:r>
              <a:rPr lang="tr-TR" dirty="0" err="1"/>
              <a:t>mobilier</a:t>
            </a:r>
            <a:r>
              <a:rPr lang="tr-TR" dirty="0"/>
              <a:t>, </a:t>
            </a:r>
            <a:r>
              <a:rPr lang="tr-TR" dirty="0" err="1"/>
              <a:t>lemn</a:t>
            </a:r>
            <a:r>
              <a:rPr lang="tr-TR" dirty="0"/>
              <a:t> </a:t>
            </a:r>
            <a:r>
              <a:rPr lang="tr-TR" dirty="0" err="1"/>
              <a:t>pentru</a:t>
            </a:r>
            <a:r>
              <a:rPr lang="tr-TR" dirty="0"/>
              <a:t> mine)</a:t>
            </a:r>
          </a:p>
          <a:p>
            <a:r>
              <a:rPr lang="tr-TR" b="1" dirty="0" err="1"/>
              <a:t>Utilizare</a:t>
            </a:r>
            <a:r>
              <a:rPr lang="tr-TR" b="1" dirty="0"/>
              <a:t> </a:t>
            </a:r>
            <a:r>
              <a:rPr lang="tr-TR" b="1" dirty="0" err="1"/>
              <a:t>Strategică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Eficiența</a:t>
            </a:r>
            <a:r>
              <a:rPr lang="tr-TR" dirty="0"/>
              <a:t> </a:t>
            </a:r>
            <a:r>
              <a:rPr lang="tr-TR" dirty="0" err="1"/>
              <a:t>depinde</a:t>
            </a:r>
            <a:r>
              <a:rPr lang="tr-TR" dirty="0"/>
              <a:t> de </a:t>
            </a:r>
            <a:r>
              <a:rPr lang="tr-TR" dirty="0" err="1"/>
              <a:t>alegerea</a:t>
            </a:r>
            <a:r>
              <a:rPr lang="tr-TR" dirty="0"/>
              <a:t> </a:t>
            </a:r>
            <a:r>
              <a:rPr lang="tr-TR" dirty="0" err="1"/>
              <a:t>corectă</a:t>
            </a:r>
            <a:r>
              <a:rPr lang="tr-TR" dirty="0"/>
              <a:t> a </a:t>
            </a:r>
            <a:r>
              <a:rPr lang="tr-TR" dirty="0" err="1"/>
              <a:t>locului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de </a:t>
            </a:r>
            <a:r>
              <a:rPr lang="tr-TR" dirty="0" err="1"/>
              <a:t>managementul</a:t>
            </a:r>
            <a:r>
              <a:rPr lang="tr-TR" dirty="0"/>
              <a:t> </a:t>
            </a:r>
            <a:r>
              <a:rPr lang="tr-TR" dirty="0" err="1"/>
              <a:t>adecvat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Necesită</a:t>
            </a:r>
            <a:r>
              <a:rPr lang="tr-TR" dirty="0"/>
              <a:t> o </a:t>
            </a:r>
            <a:r>
              <a:rPr lang="tr-TR" dirty="0" err="1"/>
              <a:t>abordare</a:t>
            </a:r>
            <a:r>
              <a:rPr lang="tr-TR" dirty="0"/>
              <a:t> </a:t>
            </a:r>
            <a:r>
              <a:rPr lang="tr-TR" dirty="0" err="1"/>
              <a:t>specifică</a:t>
            </a:r>
            <a:r>
              <a:rPr lang="tr-TR" dirty="0"/>
              <a:t> </a:t>
            </a:r>
            <a:r>
              <a:rPr lang="tr-TR" dirty="0" err="1"/>
              <a:t>fiecărui</a:t>
            </a:r>
            <a:r>
              <a:rPr lang="tr-TR" dirty="0"/>
              <a:t> sit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context</a:t>
            </a:r>
            <a:endParaRPr lang="tr-TR" dirty="0"/>
          </a:p>
          <a:p>
            <a:r>
              <a:rPr lang="tr-TR" b="1" dirty="0"/>
              <a:t>Mesaj Final</a:t>
            </a:r>
            <a:br>
              <a:rPr lang="tr-TR" dirty="0"/>
            </a:br>
            <a:r>
              <a:rPr lang="tr-TR" b="1" dirty="0"/>
              <a:t>Un </a:t>
            </a:r>
            <a:r>
              <a:rPr lang="tr-TR" b="1" dirty="0" err="1"/>
              <a:t>instrument</a:t>
            </a:r>
            <a:r>
              <a:rPr lang="tr-TR" b="1" dirty="0"/>
              <a:t> </a:t>
            </a:r>
            <a:r>
              <a:rPr lang="tr-TR" b="1" dirty="0" err="1"/>
              <a:t>puternic</a:t>
            </a:r>
            <a:r>
              <a:rPr lang="tr-TR" b="1" dirty="0"/>
              <a:t> </a:t>
            </a:r>
            <a:r>
              <a:rPr lang="tr-TR" b="1" dirty="0" err="1"/>
              <a:t>pentru</a:t>
            </a:r>
            <a:r>
              <a:rPr lang="tr-TR" b="1" dirty="0"/>
              <a:t> </a:t>
            </a:r>
            <a:r>
              <a:rPr lang="tr-TR" b="1" dirty="0" err="1"/>
              <a:t>gestionarea</a:t>
            </a:r>
            <a:r>
              <a:rPr lang="tr-TR" b="1" dirty="0"/>
              <a:t> </a:t>
            </a:r>
            <a:r>
              <a:rPr lang="tr-TR" b="1" dirty="0" err="1"/>
              <a:t>durabilă</a:t>
            </a:r>
            <a:r>
              <a:rPr lang="tr-TR" b="1" dirty="0"/>
              <a:t> a </a:t>
            </a:r>
            <a:r>
              <a:rPr lang="tr-TR" b="1" dirty="0" err="1"/>
              <a:t>terenurilor</a:t>
            </a:r>
            <a:r>
              <a:rPr lang="tr-TR" b="1" dirty="0"/>
              <a:t>, </a:t>
            </a:r>
            <a:r>
              <a:rPr lang="tr-TR" b="1" dirty="0" err="1"/>
              <a:t>acțiune</a:t>
            </a:r>
            <a:r>
              <a:rPr lang="tr-TR" b="1" dirty="0"/>
              <a:t> </a:t>
            </a:r>
            <a:r>
              <a:rPr lang="tr-TR" b="1" dirty="0" err="1"/>
              <a:t>climatică</a:t>
            </a:r>
            <a:r>
              <a:rPr lang="tr-TR" b="1" dirty="0"/>
              <a:t> </a:t>
            </a:r>
            <a:r>
              <a:rPr lang="tr-TR" b="1" dirty="0" err="1"/>
              <a:t>și</a:t>
            </a:r>
            <a:r>
              <a:rPr lang="tr-TR" b="1" dirty="0"/>
              <a:t> </a:t>
            </a:r>
            <a:r>
              <a:rPr lang="tr-TR" b="1" dirty="0" err="1"/>
              <a:t>dezvoltare</a:t>
            </a:r>
            <a:r>
              <a:rPr lang="tr-TR" b="1" dirty="0"/>
              <a:t> </a:t>
            </a:r>
            <a:r>
              <a:rPr lang="tr-TR" b="1" dirty="0" err="1"/>
              <a:t>rurală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7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B27D6E-0A63-7013-C661-FF919A7CB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258" y="403124"/>
            <a:ext cx="5331542" cy="374609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 a forester and Chair of the United Nations Forum on Forests, I consider this conference to be highly important and valuable. </a:t>
            </a:r>
            <a:endParaRPr lang="tr-TR" sz="2400" dirty="0"/>
          </a:p>
          <a:p>
            <a:r>
              <a:rPr lang="en-US" sz="2400" dirty="0"/>
              <a:t>I would like to sincerely thank the organizers for their efforts and express my appreciation for the kind invitation. </a:t>
            </a:r>
            <a:endParaRPr lang="tr-TR" sz="2400" dirty="0"/>
          </a:p>
          <a:p>
            <a:r>
              <a:rPr lang="en-US" sz="2400" dirty="0"/>
              <a:t>I also wish to underline that I remain fully open to further cooperation and collaboration in the future.</a:t>
            </a:r>
          </a:p>
          <a:p>
            <a:r>
              <a:rPr lang="en-US" sz="2400" b="1" dirty="0"/>
              <a:t>Respectfully,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FF66740-D70C-FA39-DA88-670342EFC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76" y="403123"/>
            <a:ext cx="5051323" cy="35986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sz="2000" dirty="0" err="1"/>
              <a:t>În</a:t>
            </a:r>
            <a:r>
              <a:rPr lang="tr-TR" sz="2000" dirty="0"/>
              <a:t> </a:t>
            </a:r>
            <a:r>
              <a:rPr lang="tr-TR" sz="2000" dirty="0" err="1"/>
              <a:t>calitate</a:t>
            </a:r>
            <a:r>
              <a:rPr lang="tr-TR" sz="2000" dirty="0"/>
              <a:t> de </a:t>
            </a:r>
            <a:r>
              <a:rPr lang="tr-TR" sz="2000" dirty="0" err="1"/>
              <a:t>silvicultor</a:t>
            </a:r>
            <a:r>
              <a:rPr lang="tr-TR" sz="2000" dirty="0"/>
              <a:t> </a:t>
            </a:r>
            <a:r>
              <a:rPr lang="tr-TR" sz="2000" dirty="0" err="1"/>
              <a:t>și</a:t>
            </a:r>
            <a:r>
              <a:rPr lang="tr-TR" sz="2000" dirty="0"/>
              <a:t> </a:t>
            </a:r>
            <a:r>
              <a:rPr lang="tr-TR" sz="2000" dirty="0" err="1"/>
              <a:t>Președinte</a:t>
            </a:r>
            <a:r>
              <a:rPr lang="tr-TR" sz="2000" dirty="0"/>
              <a:t> al </a:t>
            </a:r>
            <a:r>
              <a:rPr lang="tr-TR" sz="2000" dirty="0" err="1"/>
              <a:t>Forumului</a:t>
            </a:r>
            <a:r>
              <a:rPr lang="tr-TR" sz="2000" dirty="0"/>
              <a:t> </a:t>
            </a:r>
            <a:r>
              <a:rPr lang="tr-TR" sz="2000" dirty="0" err="1"/>
              <a:t>Națiunilor</a:t>
            </a:r>
            <a:r>
              <a:rPr lang="tr-TR" sz="2000" dirty="0"/>
              <a:t> </a:t>
            </a:r>
            <a:r>
              <a:rPr lang="tr-TR" sz="2000" dirty="0" err="1"/>
              <a:t>Unite</a:t>
            </a:r>
            <a:r>
              <a:rPr lang="tr-TR" sz="2000" dirty="0"/>
              <a:t> </a:t>
            </a:r>
            <a:r>
              <a:rPr lang="tr-TR" sz="2000" dirty="0" err="1"/>
              <a:t>pentru</a:t>
            </a:r>
            <a:r>
              <a:rPr lang="tr-TR" sz="2000" dirty="0"/>
              <a:t> </a:t>
            </a:r>
            <a:r>
              <a:rPr lang="tr-TR" sz="2000" dirty="0" err="1"/>
              <a:t>Păduri</a:t>
            </a:r>
            <a:r>
              <a:rPr lang="tr-TR" sz="2000" dirty="0"/>
              <a:t>, </a:t>
            </a:r>
            <a:r>
              <a:rPr lang="tr-TR" sz="2000" dirty="0" err="1"/>
              <a:t>consider</a:t>
            </a:r>
            <a:r>
              <a:rPr lang="tr-TR" sz="2000" dirty="0"/>
              <a:t> </a:t>
            </a:r>
            <a:r>
              <a:rPr lang="tr-TR" sz="2000" dirty="0" err="1"/>
              <a:t>această</a:t>
            </a:r>
            <a:r>
              <a:rPr lang="tr-TR" sz="2000" dirty="0"/>
              <a:t> </a:t>
            </a:r>
            <a:r>
              <a:rPr lang="tr-TR" sz="2000" dirty="0" err="1"/>
              <a:t>conferință</a:t>
            </a:r>
            <a:r>
              <a:rPr lang="tr-TR" sz="2000" dirty="0"/>
              <a:t> </a:t>
            </a:r>
            <a:r>
              <a:rPr lang="tr-TR" sz="2000" dirty="0" err="1"/>
              <a:t>extrem</a:t>
            </a:r>
            <a:r>
              <a:rPr lang="tr-TR" sz="2000" dirty="0"/>
              <a:t> de </a:t>
            </a:r>
            <a:r>
              <a:rPr lang="tr-TR" sz="2000" dirty="0" err="1"/>
              <a:t>importantă</a:t>
            </a:r>
            <a:r>
              <a:rPr lang="tr-TR" sz="2000" dirty="0"/>
              <a:t> </a:t>
            </a:r>
            <a:r>
              <a:rPr lang="tr-TR" sz="2000" dirty="0" err="1"/>
              <a:t>și</a:t>
            </a:r>
            <a:r>
              <a:rPr lang="tr-TR" sz="2000" dirty="0"/>
              <a:t> </a:t>
            </a:r>
            <a:r>
              <a:rPr lang="tr-TR" sz="2000" dirty="0" err="1"/>
              <a:t>valoroasă</a:t>
            </a:r>
            <a:r>
              <a:rPr lang="tr-TR" sz="2000" dirty="0"/>
              <a:t>. </a:t>
            </a:r>
          </a:p>
          <a:p>
            <a:r>
              <a:rPr lang="tr-TR" sz="2000" dirty="0" err="1"/>
              <a:t>Doresc</a:t>
            </a:r>
            <a:r>
              <a:rPr lang="tr-TR" sz="2000" dirty="0"/>
              <a:t> </a:t>
            </a:r>
            <a:r>
              <a:rPr lang="tr-TR" sz="2000" dirty="0" err="1"/>
              <a:t>să</a:t>
            </a:r>
            <a:r>
              <a:rPr lang="tr-TR" sz="2000" dirty="0"/>
              <a:t> </a:t>
            </a:r>
            <a:r>
              <a:rPr lang="tr-TR" sz="2000" dirty="0" err="1"/>
              <a:t>felicit</a:t>
            </a:r>
            <a:r>
              <a:rPr lang="tr-TR" sz="2000" dirty="0"/>
              <a:t> </a:t>
            </a:r>
            <a:r>
              <a:rPr lang="tr-TR" sz="2000" dirty="0" err="1"/>
              <a:t>organizatorii</a:t>
            </a:r>
            <a:r>
              <a:rPr lang="tr-TR" sz="2000" dirty="0"/>
              <a:t> </a:t>
            </a:r>
            <a:r>
              <a:rPr lang="tr-TR" sz="2000" dirty="0" err="1"/>
              <a:t>pentru</a:t>
            </a:r>
            <a:r>
              <a:rPr lang="tr-TR" sz="2000" dirty="0"/>
              <a:t> </a:t>
            </a:r>
            <a:r>
              <a:rPr lang="tr-TR" sz="2000" dirty="0" err="1"/>
              <a:t>eforturile</a:t>
            </a:r>
            <a:r>
              <a:rPr lang="tr-TR" sz="2000" dirty="0"/>
              <a:t> </a:t>
            </a:r>
            <a:r>
              <a:rPr lang="tr-TR" sz="2000" dirty="0" err="1"/>
              <a:t>depuse</a:t>
            </a:r>
            <a:r>
              <a:rPr lang="tr-TR" sz="2000" dirty="0"/>
              <a:t> </a:t>
            </a:r>
            <a:r>
              <a:rPr lang="tr-TR" sz="2000" dirty="0" err="1"/>
              <a:t>și</a:t>
            </a:r>
            <a:r>
              <a:rPr lang="tr-TR" sz="2000" dirty="0"/>
              <a:t> </a:t>
            </a:r>
            <a:r>
              <a:rPr lang="tr-TR" sz="2000" dirty="0" err="1"/>
              <a:t>să</a:t>
            </a:r>
            <a:r>
              <a:rPr lang="tr-TR" sz="2000" dirty="0"/>
              <a:t> </a:t>
            </a:r>
            <a:r>
              <a:rPr lang="tr-TR" sz="2000" dirty="0" err="1"/>
              <a:t>vă</a:t>
            </a:r>
            <a:r>
              <a:rPr lang="tr-TR" sz="2000" dirty="0"/>
              <a:t> </a:t>
            </a:r>
            <a:r>
              <a:rPr lang="tr-TR" sz="2000" dirty="0" err="1"/>
              <a:t>mulțumesc</a:t>
            </a:r>
            <a:r>
              <a:rPr lang="tr-TR" sz="2000" dirty="0"/>
              <a:t> </a:t>
            </a:r>
            <a:r>
              <a:rPr lang="tr-TR" sz="2000" dirty="0" err="1"/>
              <a:t>pentru</a:t>
            </a:r>
            <a:r>
              <a:rPr lang="tr-TR" sz="2000" dirty="0"/>
              <a:t> </a:t>
            </a:r>
            <a:r>
              <a:rPr lang="tr-TR" sz="2000" dirty="0" err="1"/>
              <a:t>invitația</a:t>
            </a:r>
            <a:r>
              <a:rPr lang="tr-TR" sz="2000" dirty="0"/>
              <a:t> </a:t>
            </a:r>
            <a:r>
              <a:rPr lang="tr-TR" sz="2000" dirty="0" err="1"/>
              <a:t>amabilă</a:t>
            </a:r>
            <a:r>
              <a:rPr lang="tr-TR" sz="2000" dirty="0"/>
              <a:t>. </a:t>
            </a:r>
          </a:p>
          <a:p>
            <a:r>
              <a:rPr lang="tr-TR" sz="2000" dirty="0"/>
              <a:t>De </a:t>
            </a:r>
            <a:r>
              <a:rPr lang="tr-TR" sz="2000" dirty="0" err="1"/>
              <a:t>asemenea</a:t>
            </a:r>
            <a:r>
              <a:rPr lang="tr-TR" sz="2000" dirty="0"/>
              <a:t>, </a:t>
            </a:r>
            <a:r>
              <a:rPr lang="tr-TR" sz="2000" dirty="0" err="1"/>
              <a:t>aș</a:t>
            </a:r>
            <a:r>
              <a:rPr lang="tr-TR" sz="2000" dirty="0"/>
              <a:t> </a:t>
            </a:r>
            <a:r>
              <a:rPr lang="tr-TR" sz="2000" dirty="0" err="1"/>
              <a:t>dori</a:t>
            </a:r>
            <a:r>
              <a:rPr lang="tr-TR" sz="2000" dirty="0"/>
              <a:t> </a:t>
            </a:r>
            <a:r>
              <a:rPr lang="tr-TR" sz="2000" dirty="0" err="1"/>
              <a:t>să</a:t>
            </a:r>
            <a:r>
              <a:rPr lang="tr-TR" sz="2000" dirty="0"/>
              <a:t> </a:t>
            </a:r>
            <a:r>
              <a:rPr lang="tr-TR" sz="2000" dirty="0" err="1"/>
              <a:t>subliniez</a:t>
            </a:r>
            <a:r>
              <a:rPr lang="tr-TR" sz="2000" dirty="0"/>
              <a:t> </a:t>
            </a:r>
            <a:r>
              <a:rPr lang="tr-TR" sz="2000" dirty="0" err="1"/>
              <a:t>că</a:t>
            </a:r>
            <a:r>
              <a:rPr lang="tr-TR" sz="2000" dirty="0"/>
              <a:t> </a:t>
            </a:r>
            <a:r>
              <a:rPr lang="tr-TR" sz="2000" dirty="0" err="1"/>
              <a:t>sunt</a:t>
            </a:r>
            <a:r>
              <a:rPr lang="tr-TR" sz="2000" dirty="0"/>
              <a:t> pe </a:t>
            </a:r>
            <a:r>
              <a:rPr lang="tr-TR" sz="2000" dirty="0" err="1"/>
              <a:t>deplin</a:t>
            </a:r>
            <a:r>
              <a:rPr lang="tr-TR" sz="2000" dirty="0"/>
              <a:t> </a:t>
            </a:r>
            <a:r>
              <a:rPr lang="tr-TR" sz="2000" dirty="0" err="1"/>
              <a:t>deschis</a:t>
            </a:r>
            <a:r>
              <a:rPr lang="tr-TR" sz="2000" dirty="0"/>
              <a:t> </a:t>
            </a:r>
            <a:r>
              <a:rPr lang="tr-TR" sz="2000" dirty="0" err="1"/>
              <a:t>pentru</a:t>
            </a:r>
            <a:r>
              <a:rPr lang="tr-TR" sz="2000" dirty="0"/>
              <a:t> </a:t>
            </a:r>
            <a:r>
              <a:rPr lang="tr-TR" sz="2000" dirty="0" err="1"/>
              <a:t>orice</a:t>
            </a:r>
            <a:r>
              <a:rPr lang="tr-TR" sz="2000" dirty="0"/>
              <a:t> </a:t>
            </a:r>
            <a:r>
              <a:rPr lang="tr-TR" sz="2000" dirty="0" err="1"/>
              <a:t>formă</a:t>
            </a:r>
            <a:r>
              <a:rPr lang="tr-TR" sz="2000" dirty="0"/>
              <a:t> de </a:t>
            </a:r>
            <a:r>
              <a:rPr lang="tr-TR" sz="2000" dirty="0" err="1"/>
              <a:t>cooperare</a:t>
            </a:r>
            <a:r>
              <a:rPr lang="tr-TR" sz="2000" dirty="0"/>
              <a:t> </a:t>
            </a:r>
            <a:r>
              <a:rPr lang="tr-TR" sz="2000" dirty="0" err="1"/>
              <a:t>și</a:t>
            </a:r>
            <a:r>
              <a:rPr lang="tr-TR" sz="2000" dirty="0"/>
              <a:t> </a:t>
            </a:r>
            <a:r>
              <a:rPr lang="tr-TR" sz="2000" dirty="0" err="1"/>
              <a:t>colaborare</a:t>
            </a:r>
            <a:r>
              <a:rPr lang="tr-TR" sz="2000" dirty="0"/>
              <a:t> </a:t>
            </a:r>
            <a:r>
              <a:rPr lang="tr-TR" sz="2000" dirty="0" err="1"/>
              <a:t>în</a:t>
            </a:r>
            <a:r>
              <a:rPr lang="tr-TR" sz="2000" dirty="0"/>
              <a:t> </a:t>
            </a:r>
            <a:r>
              <a:rPr lang="tr-TR" sz="2000" dirty="0" err="1"/>
              <a:t>viitor</a:t>
            </a:r>
            <a:r>
              <a:rPr lang="tr-TR" sz="2000" dirty="0"/>
              <a:t>.</a:t>
            </a:r>
          </a:p>
          <a:p>
            <a:r>
              <a:rPr lang="tr-TR" sz="2000" b="1" dirty="0"/>
              <a:t>Cu </a:t>
            </a:r>
            <a:r>
              <a:rPr lang="tr-TR" sz="2000" b="1" dirty="0" err="1"/>
              <a:t>respect</a:t>
            </a:r>
            <a:r>
              <a:rPr lang="tr-TR" sz="2000" b="1" dirty="0"/>
              <a:t>,</a:t>
            </a:r>
          </a:p>
          <a:p>
            <a:endParaRPr lang="en-US" sz="20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3208815-59A0-F725-EFC6-460CC81A891C}"/>
              </a:ext>
            </a:extLst>
          </p:cNvPr>
          <p:cNvSpPr txBox="1"/>
          <p:nvPr/>
        </p:nvSpPr>
        <p:spPr>
          <a:xfrm>
            <a:off x="838199" y="4286865"/>
            <a:ext cx="10756491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İsmail BELEN</a:t>
            </a:r>
            <a:endParaRPr lang="tr-TR" dirty="0"/>
          </a:p>
          <a:p>
            <a:r>
              <a:rPr lang="en-US" dirty="0"/>
              <a:t> Forest Engineer (MSc.)- Public Management Expert (MSc.)</a:t>
            </a:r>
            <a:endParaRPr lang="tr-TR" dirty="0"/>
          </a:p>
          <a:p>
            <a:endParaRPr lang="tr-TR" dirty="0"/>
          </a:p>
          <a:p>
            <a:r>
              <a:rPr lang="en-US" dirty="0"/>
              <a:t>Mobile Phone: 		+90 506 222 48 19 </a:t>
            </a:r>
            <a:endParaRPr lang="tr-TR" dirty="0"/>
          </a:p>
          <a:p>
            <a:r>
              <a:rPr lang="en-US" dirty="0"/>
              <a:t>Email: 			</a:t>
            </a:r>
            <a:r>
              <a:rPr lang="en-US" u="sng" dirty="0">
                <a:hlinkClick r:id="rId2"/>
              </a:rPr>
              <a:t>ismailbelen52@gmail.com</a:t>
            </a:r>
            <a:r>
              <a:rPr lang="en-US" dirty="0"/>
              <a:t>  </a:t>
            </a:r>
            <a:endParaRPr lang="tr-TR" dirty="0"/>
          </a:p>
          <a:p>
            <a:r>
              <a:rPr lang="en-US" dirty="0"/>
              <a:t>LinkedIn:		</a:t>
            </a:r>
            <a:r>
              <a:rPr lang="en-US" u="sng" dirty="0">
                <a:hlinkClick r:id="rId3"/>
              </a:rPr>
              <a:t>https://www.linkedin.com/in/ismailbelen/</a:t>
            </a:r>
            <a:r>
              <a:rPr lang="tr-TR" dirty="0"/>
              <a:t> </a:t>
            </a:r>
          </a:p>
          <a:p>
            <a:r>
              <a:rPr lang="en-US" dirty="0"/>
              <a:t>Webpage		</a:t>
            </a:r>
            <a:r>
              <a:rPr lang="tr-TR" u="sng" dirty="0">
                <a:hlinkClick r:id="rId4"/>
              </a:rPr>
              <a:t>https://gonder.org.tr/yonetim/</a:t>
            </a:r>
            <a:r>
              <a:rPr lang="tr-TR" dirty="0"/>
              <a:t> </a:t>
            </a:r>
          </a:p>
          <a:p>
            <a:r>
              <a:rPr lang="en-US" dirty="0"/>
              <a:t>YouTube		</a:t>
            </a:r>
            <a:r>
              <a:rPr lang="en-US" u="sng" dirty="0">
                <a:hlinkClick r:id="rId5"/>
              </a:rPr>
              <a:t>https://www.youtube.com/@IsmailBelenTR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7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C6996F-CE04-FED9-D7A5-E2642D3E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1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noProof="0" dirty="0"/>
              <a:t>About İsmail Belen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D12A1F-5D82-98F6-2D21-2318F333A2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professional forester with around 35 years of experience.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Currently, I serve as: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3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Chief Inspector</a:t>
            </a: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the General Directorate of Forestry (OGM), Türkiye</a:t>
            </a:r>
            <a:r>
              <a:rPr kumimoji="0" lang="tr-TR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</a:t>
            </a: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https://www.ogm.gov.tr/en</a:t>
            </a:r>
            <a:endParaRPr kumimoji="0" lang="en-US" sz="23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3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Chair</a:t>
            </a: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United Nations Forum on Forests (UNFF) Bureau – the only intergovernmental policy platform on forests established by the United Nations General Assembly in 2000</a:t>
            </a:r>
            <a:b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https://forests.desa.un.org/</a:t>
            </a:r>
            <a:endParaRPr kumimoji="0" lang="en-US" sz="23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3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Chair</a:t>
            </a: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Foundation Caring for Future (GONDER)</a:t>
            </a:r>
            <a:b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https://gonder.org.tr/</a:t>
            </a:r>
            <a:endParaRPr kumimoji="0" lang="en-US" sz="23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3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Advisor</a:t>
            </a: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the Chamber of Forest Engineers of Türkiye</a:t>
            </a:r>
            <a:r>
              <a:rPr kumimoji="0" lang="tr-TR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</a:t>
            </a: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https://www.ormuh.org.tr/</a:t>
            </a:r>
            <a:endParaRPr kumimoji="0" lang="en-US" sz="23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3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Advisor</a:t>
            </a: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the Association of MDF and Chipboard Manufacturers</a:t>
            </a:r>
            <a:r>
              <a:rPr kumimoji="0" lang="tr-TR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</a:t>
            </a:r>
            <a:r>
              <a:rPr kumimoji="0" lang="en-US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http://yomsad.org.tr/en/</a:t>
            </a:r>
            <a:r>
              <a:rPr kumimoji="0" lang="tr-TR" sz="23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23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62B13D-F43A-EDA8-B7E5-077957BD57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o-MD" noProof="0" dirty="0"/>
              <a:t>Un silvicultor profesionist cu aproximativ 35 de ani de experiență.</a:t>
            </a:r>
            <a:br>
              <a:rPr lang="ro-MD" noProof="0" dirty="0"/>
            </a:br>
            <a:r>
              <a:rPr lang="ro-MD" noProof="0" dirty="0"/>
              <a:t>În prezent, îndeplinesc următoarele funcții:</a:t>
            </a:r>
          </a:p>
          <a:p>
            <a:pPr lvl="1"/>
            <a:r>
              <a:rPr lang="ro-MD" noProof="0" dirty="0"/>
              <a:t>Inspector-șef la Direcția Generală a Pădurilor (OGM), Türkiye - </a:t>
            </a:r>
            <a:r>
              <a:rPr lang="ro-MD" noProof="0" dirty="0">
                <a:hlinkClick r:id="rId2"/>
              </a:rPr>
              <a:t>https://www.ogm.gov.tr/en</a:t>
            </a:r>
            <a:endParaRPr lang="tr-TR" noProof="0" dirty="0"/>
          </a:p>
          <a:p>
            <a:pPr lvl="1"/>
            <a:r>
              <a:rPr lang="ro-MD" noProof="0" dirty="0"/>
              <a:t>Președinte al Biroului Forumului Națiunilor Unite pentru Păduri (UNFF) – singura platformă interguvernamentală de politici în domeniul pădurilor, instituită de Adunarea Generală a Națiunilor Unite în anul 2000</a:t>
            </a:r>
            <a:br>
              <a:rPr lang="ro-MD" noProof="0" dirty="0"/>
            </a:br>
            <a:r>
              <a:rPr lang="ro-MD" noProof="0" dirty="0">
                <a:hlinkClick r:id="rId3"/>
              </a:rPr>
              <a:t>https://forests.desa.un.org/</a:t>
            </a:r>
            <a:endParaRPr lang="tr-TR" noProof="0" dirty="0"/>
          </a:p>
          <a:p>
            <a:pPr lvl="1"/>
            <a:r>
              <a:rPr lang="ro-MD" noProof="0" dirty="0"/>
              <a:t>Președinte al Fundației Caring for Future (GONDER)</a:t>
            </a:r>
            <a:br>
              <a:rPr lang="ro-MD" noProof="0" dirty="0"/>
            </a:br>
            <a:r>
              <a:rPr lang="ro-MD" noProof="0" dirty="0">
                <a:hlinkClick r:id="rId4"/>
              </a:rPr>
              <a:t>https://gonder.org.tr/</a:t>
            </a:r>
            <a:endParaRPr lang="tr-TR" noProof="0" dirty="0"/>
          </a:p>
          <a:p>
            <a:pPr lvl="1"/>
            <a:r>
              <a:rPr lang="ro-MD" noProof="0" dirty="0"/>
              <a:t>Consilier al Camerei Inginerilor Silvici din Türkiye - </a:t>
            </a:r>
            <a:r>
              <a:rPr lang="ro-MD" noProof="0" dirty="0">
                <a:hlinkClick r:id="rId5"/>
              </a:rPr>
              <a:t>https://www.ormuh.org.tr/</a:t>
            </a:r>
            <a:endParaRPr lang="tr-TR" noProof="0" dirty="0"/>
          </a:p>
          <a:p>
            <a:pPr lvl="1"/>
            <a:r>
              <a:rPr lang="ro-MD" noProof="0" dirty="0"/>
              <a:t>Consilier al Asociației Producătorilor de MDF și Plăci Aglomerate - </a:t>
            </a:r>
            <a:r>
              <a:rPr lang="ro-MD" noProof="0" dirty="0">
                <a:hlinkClick r:id="rId6"/>
              </a:rPr>
              <a:t>http://yomsad.org.tr/en/</a:t>
            </a:r>
            <a:endParaRPr lang="ro-MD" noProof="0" dirty="0"/>
          </a:p>
          <a:p>
            <a:endParaRPr lang="ro-MD" noProof="0" dirty="0"/>
          </a:p>
        </p:txBody>
      </p:sp>
    </p:spTree>
    <p:extLst>
      <p:ext uri="{BB962C8B-B14F-4D97-AF65-F5344CB8AC3E}">
        <p14:creationId xmlns:p14="http://schemas.microsoft.com/office/powerpoint/2010/main" val="9982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F7824F-D6FB-8811-BDD8-6F6BEED967E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My Experience with </a:t>
            </a:r>
            <a:r>
              <a:rPr lang="en-US" sz="2800" i="1" dirty="0"/>
              <a:t>Robinia pseudoacacia</a:t>
            </a:r>
            <a:r>
              <a:rPr lang="en-US" sz="2800" dirty="0"/>
              <a:t> (Black Locust)</a:t>
            </a:r>
            <a:r>
              <a:rPr lang="tr-TR" sz="2800" dirty="0"/>
              <a:t>- </a:t>
            </a:r>
            <a:br>
              <a:rPr lang="tr-TR" sz="2800" dirty="0"/>
            </a:br>
            <a:r>
              <a:rPr lang="tr-TR" sz="2800" dirty="0" err="1"/>
              <a:t>Activitatea</a:t>
            </a:r>
            <a:r>
              <a:rPr lang="tr-TR" sz="2800" dirty="0"/>
              <a:t> </a:t>
            </a:r>
            <a:r>
              <a:rPr lang="tr-TR" sz="2800" dirty="0" err="1"/>
              <a:t>mea</a:t>
            </a:r>
            <a:r>
              <a:rPr lang="tr-TR" sz="2800" dirty="0"/>
              <a:t> </a:t>
            </a:r>
            <a:r>
              <a:rPr lang="tr-TR" sz="2800" dirty="0" err="1"/>
              <a:t>privind</a:t>
            </a:r>
            <a:r>
              <a:rPr lang="tr-TR" sz="2800" dirty="0"/>
              <a:t> </a:t>
            </a:r>
            <a:r>
              <a:rPr lang="tr-TR" sz="2800" i="1" dirty="0" err="1"/>
              <a:t>Robinia</a:t>
            </a:r>
            <a:r>
              <a:rPr lang="tr-TR" sz="2800" i="1" dirty="0"/>
              <a:t> pseudoacacia</a:t>
            </a:r>
            <a:r>
              <a:rPr lang="tr-TR" sz="2800" dirty="0"/>
              <a:t> (</a:t>
            </a:r>
            <a:r>
              <a:rPr lang="tr-TR" sz="2800" dirty="0" err="1"/>
              <a:t>Salcâm</a:t>
            </a:r>
            <a:r>
              <a:rPr lang="tr-TR" sz="2800" dirty="0"/>
              <a:t> </a:t>
            </a:r>
            <a:r>
              <a:rPr lang="tr-TR" sz="2800" dirty="0" err="1"/>
              <a:t>negru</a:t>
            </a:r>
            <a:r>
              <a:rPr lang="tr-TR" sz="2800" dirty="0"/>
              <a:t>)</a:t>
            </a:r>
            <a:endParaRPr lang="en-US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4E9DCC-C7B6-3BB4-83EA-61BC7600C5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4900" dirty="0"/>
              <a:t>My relationship with this species actually began long before my professional career.</a:t>
            </a:r>
            <a:endParaRPr lang="tr-TR" sz="4900" dirty="0"/>
          </a:p>
          <a:p>
            <a:r>
              <a:rPr lang="en-US" sz="4900" dirty="0"/>
              <a:t>I was born in a small village in the Black Sea region of Türkiye. Our house was surrounded by forests and different tree species.</a:t>
            </a:r>
            <a:endParaRPr lang="tr-TR" sz="4900" dirty="0"/>
          </a:p>
          <a:p>
            <a:r>
              <a:rPr lang="en-US" sz="4900" dirty="0"/>
              <a:t>Among them, one tree left a strong impression on me: the tree we called </a:t>
            </a:r>
            <a:r>
              <a:rPr lang="en-US" sz="4900" b="1" dirty="0"/>
              <a:t>“</a:t>
            </a:r>
            <a:r>
              <a:rPr lang="en-US" sz="4900" b="1" dirty="0" err="1"/>
              <a:t>akasya</a:t>
            </a:r>
            <a:r>
              <a:rPr lang="en-US" sz="4900" b="1" dirty="0"/>
              <a:t>.”</a:t>
            </a:r>
            <a:endParaRPr lang="tr-TR" sz="4900" dirty="0"/>
          </a:p>
          <a:p>
            <a:r>
              <a:rPr lang="en-US" sz="4900" dirty="0"/>
              <a:t>Its flowers had an unforgettable fragrance. Bees were always around its blossoms, and our cows loved its leaves.</a:t>
            </a:r>
            <a:endParaRPr lang="tr-TR" sz="4900" dirty="0"/>
          </a:p>
          <a:p>
            <a:r>
              <a:rPr lang="en-US" sz="4900" dirty="0"/>
              <a:t>Only later, when I began studying forestry at university, did I learn that the tree we knew as “</a:t>
            </a:r>
            <a:r>
              <a:rPr lang="en-US" sz="4900" dirty="0" err="1"/>
              <a:t>akasya</a:t>
            </a:r>
            <a:r>
              <a:rPr lang="en-US" sz="4900" dirty="0"/>
              <a:t>” was actually </a:t>
            </a:r>
            <a:r>
              <a:rPr lang="en-US" sz="4900" b="1" dirty="0"/>
              <a:t>Robinia pseudoacacia — black locust</a:t>
            </a:r>
            <a:r>
              <a:rPr lang="en-US" sz="4900" dirty="0"/>
              <a:t>.</a:t>
            </a:r>
            <a:endParaRPr lang="tr-TR" sz="4900" dirty="0"/>
          </a:p>
          <a:p>
            <a:r>
              <a:rPr lang="en-US" sz="4900" dirty="0"/>
              <a:t>This discovery was the beginning of a long intellectual and professional curiosity about this species.</a:t>
            </a:r>
            <a:endParaRPr lang="tr-TR" sz="4900" dirty="0"/>
          </a:p>
          <a:p>
            <a:endParaRPr lang="en-US" sz="10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CF658F1-654E-860C-9BAB-CE7A68191C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ro-MD" sz="6000" noProof="0" dirty="0"/>
              <a:t>Relația mea cu această specie a început înainte de cariera mea profesională.</a:t>
            </a:r>
            <a:br>
              <a:rPr lang="ro-MD" sz="6000" noProof="0" dirty="0"/>
            </a:br>
            <a:r>
              <a:rPr lang="ro-MD" sz="6000" noProof="0" dirty="0"/>
              <a:t>M-am născut într-un sat mic din regiunea Mării Negre din Türkiye, unde casa noastră era înconjurată de păduri.</a:t>
            </a:r>
          </a:p>
          <a:p>
            <a:r>
              <a:rPr lang="ro-MD" sz="6000" noProof="0" dirty="0"/>
              <a:t>Un arbore m-a impresionat în mod deosebit: „akasya”.</a:t>
            </a:r>
            <a:br>
              <a:rPr lang="ro-MD" sz="6000" noProof="0" dirty="0"/>
            </a:br>
            <a:r>
              <a:rPr lang="ro-MD" sz="6000" noProof="0" dirty="0"/>
              <a:t>Florile sale aveau un parfum de neuitat, albinele erau mereu în jurul lui, iar animalele îi consumau frunzele.</a:t>
            </a:r>
          </a:p>
          <a:p>
            <a:r>
              <a:rPr lang="ro-MD" sz="6000" noProof="0" dirty="0"/>
              <a:t>Mai târziu, la universitate, am aflat că acest arbore este </a:t>
            </a:r>
            <a:r>
              <a:rPr lang="ro-MD" sz="6000" i="1" noProof="0" dirty="0"/>
              <a:t>Robinia pseudoacacia</a:t>
            </a:r>
            <a:r>
              <a:rPr lang="ro-MD" sz="6000" noProof="0" dirty="0"/>
              <a:t> (salcâm negru).</a:t>
            </a:r>
            <a:br>
              <a:rPr lang="ro-MD" sz="6000" noProof="0" dirty="0"/>
            </a:br>
            <a:r>
              <a:rPr lang="ro-MD" sz="6000" noProof="0" dirty="0"/>
              <a:t>Aceasta a fost începutul interesului meu pentru această specie.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037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991E53-7E94-D8C3-5150-D5AED9B4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dirty="0"/>
              <a:t>My </a:t>
            </a:r>
            <a:r>
              <a:rPr lang="tr-TR" sz="3200" dirty="0" err="1"/>
              <a:t>professional</a:t>
            </a:r>
            <a:r>
              <a:rPr lang="tr-TR" sz="3200" dirty="0"/>
              <a:t> </a:t>
            </a:r>
            <a:r>
              <a:rPr lang="tr-TR" sz="3200" dirty="0" err="1"/>
              <a:t>experience</a:t>
            </a:r>
            <a:r>
              <a:rPr lang="tr-TR" sz="3200" dirty="0"/>
              <a:t>- </a:t>
            </a:r>
            <a:r>
              <a:rPr lang="tr-TR" sz="3200" dirty="0" err="1"/>
              <a:t>Experiența</a:t>
            </a:r>
            <a:r>
              <a:rPr lang="tr-TR" sz="3200" dirty="0"/>
              <a:t> </a:t>
            </a:r>
            <a:r>
              <a:rPr lang="tr-TR" sz="3200" dirty="0" err="1"/>
              <a:t>mea</a:t>
            </a:r>
            <a:r>
              <a:rPr lang="tr-TR" sz="3200" dirty="0"/>
              <a:t> </a:t>
            </a:r>
            <a:r>
              <a:rPr lang="tr-TR" sz="3200" dirty="0" err="1"/>
              <a:t>profesională</a:t>
            </a:r>
            <a:r>
              <a:rPr lang="tr-TR" sz="3200" dirty="0"/>
              <a:t>:</a:t>
            </a:r>
            <a:endParaRPr lang="en-US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56F6F7-9029-8FAF-1579-7714ED3D1D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Between 1991 and 2000, I worked as a Forest District Chief in </a:t>
            </a:r>
            <a:r>
              <a:rPr lang="en-US" dirty="0" err="1"/>
              <a:t>Kastamonu</a:t>
            </a:r>
            <a:r>
              <a:rPr lang="en-US" dirty="0"/>
              <a:t>, Trabzon, and Giresun in the Black Sea region of Türkiye.</a:t>
            </a:r>
          </a:p>
          <a:p>
            <a:r>
              <a:rPr lang="en-US" dirty="0"/>
              <a:t>In the dry districts of Giresun, namely </a:t>
            </a:r>
            <a:r>
              <a:rPr lang="en-US" dirty="0" err="1"/>
              <a:t>Şebinkarahisar</a:t>
            </a:r>
            <a:r>
              <a:rPr lang="en-US" dirty="0"/>
              <a:t> and </a:t>
            </a:r>
            <a:r>
              <a:rPr lang="en-US" dirty="0" err="1"/>
              <a:t>Alucra</a:t>
            </a:r>
            <a:r>
              <a:rPr lang="en-US" dirty="0"/>
              <a:t>, we carried out large-scale black locust (</a:t>
            </a:r>
            <a:r>
              <a:rPr lang="en-US" i="1" dirty="0"/>
              <a:t>Robinia pseudoacacia</a:t>
            </a:r>
            <a:r>
              <a:rPr lang="en-US" dirty="0"/>
              <a:t>) afforestation as part of the state forestry organization.</a:t>
            </a:r>
          </a:p>
          <a:p>
            <a:r>
              <a:rPr lang="en-US" dirty="0"/>
              <a:t>We also produced the seedlings ourselves.</a:t>
            </a:r>
          </a:p>
          <a:p>
            <a:endParaRPr lang="en-US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06B0766-8807-7ECA-619A-273BB6ACCF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o-MD" noProof="0"/>
              <a:t>Între anii 1991 și 2000, am lucrat ca șef de district silvic în Kastamonu, Trabzon și Giresun, în regiunea Mării Negre din Türkiye.</a:t>
            </a:r>
          </a:p>
          <a:p>
            <a:r>
              <a:rPr lang="ro-MD" noProof="0" dirty="0"/>
              <a:t>În zonele mai aride ale provinciei Giresun, în special în districtele Șebinkarahisar și Alucra, am realizat împăduriri pe scară largă cu salcâm (</a:t>
            </a:r>
            <a:r>
              <a:rPr lang="ro-MD" i="1" noProof="0" dirty="0"/>
              <a:t>Robinia pseudoacacia</a:t>
            </a:r>
            <a:r>
              <a:rPr lang="ro-MD" noProof="0" dirty="0"/>
              <a:t>), în cadrul organizației forestiere de stat.</a:t>
            </a:r>
          </a:p>
          <a:p>
            <a:r>
              <a:rPr lang="ro-MD" noProof="0" dirty="0"/>
              <a:t>De asemenea, am produs noi înșine puieții.</a:t>
            </a:r>
          </a:p>
          <a:p>
            <a:endParaRPr lang="ro-MD" noProof="0" dirty="0"/>
          </a:p>
        </p:txBody>
      </p:sp>
    </p:spTree>
    <p:extLst>
      <p:ext uri="{BB962C8B-B14F-4D97-AF65-F5344CB8AC3E}">
        <p14:creationId xmlns:p14="http://schemas.microsoft.com/office/powerpoint/2010/main" val="420593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96897-92AF-D444-A4A1-E05F01F07D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Between 1991 and 2000, I worked as a Forest District Chief in </a:t>
            </a:r>
            <a:r>
              <a:rPr lang="en-US" dirty="0" err="1"/>
              <a:t>Kastamonu</a:t>
            </a:r>
            <a:r>
              <a:rPr lang="en-US" dirty="0"/>
              <a:t>, Trabzon, and Giresun in the Black Sea region of Türkiye.</a:t>
            </a:r>
          </a:p>
          <a:p>
            <a:r>
              <a:rPr lang="en-US" dirty="0"/>
              <a:t>In the dry districts of Giresun, namely </a:t>
            </a:r>
            <a:r>
              <a:rPr lang="en-US" dirty="0" err="1"/>
              <a:t>Şebinkarahisar</a:t>
            </a:r>
            <a:r>
              <a:rPr lang="en-US" dirty="0"/>
              <a:t> and </a:t>
            </a:r>
            <a:r>
              <a:rPr lang="en-US" dirty="0" err="1"/>
              <a:t>Alucra</a:t>
            </a:r>
            <a:r>
              <a:rPr lang="en-US" dirty="0"/>
              <a:t>, we carried out large-scale black locust (</a:t>
            </a:r>
            <a:r>
              <a:rPr lang="en-US" i="1" dirty="0"/>
              <a:t>Robinia pseudoacacia</a:t>
            </a:r>
            <a:r>
              <a:rPr lang="en-US" dirty="0"/>
              <a:t>) afforestation as part of the state forestry organization.</a:t>
            </a:r>
          </a:p>
          <a:p>
            <a:r>
              <a:rPr lang="en-US" dirty="0"/>
              <a:t>We also produced the seedlings ourselves.</a:t>
            </a:r>
          </a:p>
          <a:p>
            <a:endParaRPr lang="en-US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D8FBA36-26E1-3E06-D2D7-56980878E4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Între</a:t>
            </a:r>
            <a:r>
              <a:rPr lang="tr-TR" dirty="0"/>
              <a:t> </a:t>
            </a:r>
            <a:r>
              <a:rPr lang="tr-TR" dirty="0" err="1"/>
              <a:t>anii</a:t>
            </a:r>
            <a:r>
              <a:rPr lang="tr-TR" dirty="0"/>
              <a:t> 1991 </a:t>
            </a:r>
            <a:r>
              <a:rPr lang="tr-TR" dirty="0" err="1"/>
              <a:t>și</a:t>
            </a:r>
            <a:r>
              <a:rPr lang="tr-TR" dirty="0"/>
              <a:t> 2000, am </a:t>
            </a:r>
            <a:r>
              <a:rPr lang="tr-TR" dirty="0" err="1"/>
              <a:t>lucrat</a:t>
            </a:r>
            <a:r>
              <a:rPr lang="tr-TR" dirty="0"/>
              <a:t> </a:t>
            </a:r>
            <a:r>
              <a:rPr lang="tr-TR" dirty="0" err="1"/>
              <a:t>ca</a:t>
            </a:r>
            <a:r>
              <a:rPr lang="tr-TR" dirty="0"/>
              <a:t> </a:t>
            </a:r>
            <a:r>
              <a:rPr lang="tr-TR" dirty="0" err="1"/>
              <a:t>șef</a:t>
            </a:r>
            <a:r>
              <a:rPr lang="tr-TR" dirty="0"/>
              <a:t> de </a:t>
            </a:r>
            <a:r>
              <a:rPr lang="tr-TR" dirty="0" err="1"/>
              <a:t>district</a:t>
            </a:r>
            <a:r>
              <a:rPr lang="tr-TR" dirty="0"/>
              <a:t> </a:t>
            </a:r>
            <a:r>
              <a:rPr lang="tr-TR" dirty="0" err="1"/>
              <a:t>silvic</a:t>
            </a:r>
            <a:r>
              <a:rPr lang="tr-TR" dirty="0"/>
              <a:t> </a:t>
            </a:r>
            <a:r>
              <a:rPr lang="tr-TR" dirty="0" err="1"/>
              <a:t>în</a:t>
            </a:r>
            <a:r>
              <a:rPr lang="tr-TR" dirty="0"/>
              <a:t> Kastamonu, Trabzon </a:t>
            </a:r>
            <a:r>
              <a:rPr lang="tr-TR" dirty="0" err="1"/>
              <a:t>și</a:t>
            </a:r>
            <a:r>
              <a:rPr lang="tr-TR" dirty="0"/>
              <a:t> Giresun,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regiunea</a:t>
            </a:r>
            <a:r>
              <a:rPr lang="tr-TR" dirty="0"/>
              <a:t> </a:t>
            </a:r>
            <a:r>
              <a:rPr lang="tr-TR" dirty="0" err="1"/>
              <a:t>Mării</a:t>
            </a:r>
            <a:r>
              <a:rPr lang="tr-TR" dirty="0"/>
              <a:t> </a:t>
            </a:r>
            <a:r>
              <a:rPr lang="tr-TR" dirty="0" err="1"/>
              <a:t>Negre</a:t>
            </a:r>
            <a:r>
              <a:rPr lang="tr-TR" dirty="0"/>
              <a:t> din Türkiye.</a:t>
            </a:r>
          </a:p>
          <a:p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zonele</a:t>
            </a:r>
            <a:r>
              <a:rPr lang="tr-TR" dirty="0"/>
              <a:t> mai aride </a:t>
            </a:r>
            <a:r>
              <a:rPr lang="tr-TR" dirty="0" err="1"/>
              <a:t>ale</a:t>
            </a:r>
            <a:r>
              <a:rPr lang="tr-TR" dirty="0"/>
              <a:t> </a:t>
            </a:r>
            <a:r>
              <a:rPr lang="tr-TR" dirty="0" err="1"/>
              <a:t>provinciei</a:t>
            </a:r>
            <a:r>
              <a:rPr lang="tr-TR" dirty="0"/>
              <a:t> Giresun,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districtele</a:t>
            </a:r>
            <a:r>
              <a:rPr lang="tr-TR" dirty="0"/>
              <a:t> </a:t>
            </a:r>
            <a:r>
              <a:rPr lang="tr-TR" dirty="0" err="1"/>
              <a:t>Șebinkarahisar</a:t>
            </a:r>
            <a:r>
              <a:rPr lang="tr-TR" dirty="0"/>
              <a:t> </a:t>
            </a:r>
            <a:r>
              <a:rPr lang="tr-TR" dirty="0" err="1"/>
              <a:t>și</a:t>
            </a:r>
            <a:r>
              <a:rPr lang="tr-TR" dirty="0"/>
              <a:t> Alucra, am </a:t>
            </a:r>
            <a:r>
              <a:rPr lang="tr-TR" dirty="0" err="1"/>
              <a:t>realizat</a:t>
            </a:r>
            <a:r>
              <a:rPr lang="tr-TR" dirty="0"/>
              <a:t> </a:t>
            </a:r>
            <a:r>
              <a:rPr lang="tr-TR" dirty="0" err="1"/>
              <a:t>împăduriri</a:t>
            </a:r>
            <a:r>
              <a:rPr lang="tr-TR" dirty="0"/>
              <a:t> pe </a:t>
            </a:r>
            <a:r>
              <a:rPr lang="tr-TR" dirty="0" err="1"/>
              <a:t>scară</a:t>
            </a:r>
            <a:r>
              <a:rPr lang="tr-TR" dirty="0"/>
              <a:t> </a:t>
            </a:r>
            <a:r>
              <a:rPr lang="tr-TR" dirty="0" err="1"/>
              <a:t>largă</a:t>
            </a:r>
            <a:r>
              <a:rPr lang="tr-TR" dirty="0"/>
              <a:t> </a:t>
            </a:r>
            <a:r>
              <a:rPr lang="tr-TR" dirty="0" err="1"/>
              <a:t>cu</a:t>
            </a:r>
            <a:r>
              <a:rPr lang="tr-TR" dirty="0"/>
              <a:t> </a:t>
            </a:r>
            <a:r>
              <a:rPr lang="tr-TR" dirty="0" err="1"/>
              <a:t>salcâm</a:t>
            </a:r>
            <a:r>
              <a:rPr lang="tr-TR" dirty="0"/>
              <a:t> (</a:t>
            </a:r>
            <a:r>
              <a:rPr lang="tr-TR" i="1" dirty="0" err="1"/>
              <a:t>Robinia</a:t>
            </a:r>
            <a:r>
              <a:rPr lang="tr-TR" i="1" dirty="0"/>
              <a:t> pseudoacacia</a:t>
            </a:r>
            <a:r>
              <a:rPr lang="tr-TR" dirty="0"/>
              <a:t>),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cadrul</a:t>
            </a:r>
            <a:r>
              <a:rPr lang="tr-TR" dirty="0"/>
              <a:t> </a:t>
            </a:r>
            <a:r>
              <a:rPr lang="tr-TR" dirty="0" err="1"/>
              <a:t>organizației</a:t>
            </a:r>
            <a:r>
              <a:rPr lang="tr-TR" dirty="0"/>
              <a:t> </a:t>
            </a:r>
            <a:r>
              <a:rPr lang="tr-TR" dirty="0" err="1"/>
              <a:t>forestiere</a:t>
            </a:r>
            <a:r>
              <a:rPr lang="tr-TR" dirty="0"/>
              <a:t> de stat.</a:t>
            </a:r>
          </a:p>
          <a:p>
            <a:r>
              <a:rPr lang="tr-TR" dirty="0"/>
              <a:t>De </a:t>
            </a:r>
            <a:r>
              <a:rPr lang="tr-TR" dirty="0" err="1"/>
              <a:t>asemenea</a:t>
            </a:r>
            <a:r>
              <a:rPr lang="tr-TR" dirty="0"/>
              <a:t>, am </a:t>
            </a:r>
            <a:r>
              <a:rPr lang="tr-TR" dirty="0" err="1"/>
              <a:t>produs</a:t>
            </a:r>
            <a:r>
              <a:rPr lang="tr-TR" dirty="0"/>
              <a:t> </a:t>
            </a:r>
            <a:r>
              <a:rPr lang="tr-TR" dirty="0" err="1"/>
              <a:t>noi</a:t>
            </a:r>
            <a:r>
              <a:rPr lang="tr-TR" dirty="0"/>
              <a:t> </a:t>
            </a:r>
            <a:r>
              <a:rPr lang="tr-TR" dirty="0" err="1"/>
              <a:t>înșine</a:t>
            </a:r>
            <a:r>
              <a:rPr lang="tr-TR" dirty="0"/>
              <a:t> </a:t>
            </a:r>
            <a:r>
              <a:rPr lang="tr-TR" dirty="0" err="1"/>
              <a:t>puieții</a:t>
            </a:r>
            <a:r>
              <a:rPr lang="tr-TR" dirty="0"/>
              <a:t>.</a:t>
            </a:r>
          </a:p>
          <a:p>
            <a:endParaRPr lang="en-US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AD155A81-7950-7F5C-91CA-75F21C4D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dirty="0"/>
              <a:t>My </a:t>
            </a:r>
            <a:r>
              <a:rPr lang="tr-TR" sz="3200" dirty="0" err="1"/>
              <a:t>professional</a:t>
            </a:r>
            <a:r>
              <a:rPr lang="tr-TR" sz="3200" dirty="0"/>
              <a:t> </a:t>
            </a:r>
            <a:r>
              <a:rPr lang="tr-TR" sz="3200" dirty="0" err="1"/>
              <a:t>experience</a:t>
            </a:r>
            <a:r>
              <a:rPr lang="tr-TR" sz="3200" dirty="0"/>
              <a:t>- </a:t>
            </a:r>
            <a:r>
              <a:rPr lang="tr-TR" sz="3200" dirty="0" err="1"/>
              <a:t>Experiența</a:t>
            </a:r>
            <a:r>
              <a:rPr lang="tr-TR" sz="3200" dirty="0"/>
              <a:t> </a:t>
            </a:r>
            <a:r>
              <a:rPr lang="tr-TR" sz="3200" dirty="0" err="1"/>
              <a:t>mea</a:t>
            </a:r>
            <a:r>
              <a:rPr lang="tr-TR" sz="3200" dirty="0"/>
              <a:t> </a:t>
            </a:r>
            <a:r>
              <a:rPr lang="tr-TR" sz="3200" dirty="0" err="1"/>
              <a:t>profesională</a:t>
            </a:r>
            <a:r>
              <a:rPr lang="tr-TR" sz="3200" dirty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651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AF41B1-2BDE-69ED-F6D6-1D89B7BE2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 2007, while serving as Deputy Director General of Forestry, we developed the </a:t>
            </a:r>
            <a:r>
              <a:rPr lang="en-US" b="1" dirty="0"/>
              <a:t>“Honey Forests” concept</a:t>
            </a:r>
            <a:r>
              <a:rPr lang="en-US" dirty="0"/>
              <a:t>, taking into account the needs of beekeepers in Türkiye.</a:t>
            </a:r>
          </a:p>
          <a:p>
            <a:r>
              <a:rPr lang="en-US" dirty="0"/>
              <a:t>Türkiye has an annual honey production potential of approximately 105,000–115,000 tons, with around 100,000 people professionally engaged in beekeeping.</a:t>
            </a:r>
          </a:p>
          <a:p>
            <a:r>
              <a:rPr lang="en-US" dirty="0"/>
              <a:t>In establishing Honey Forests, we prioritized afforestation with </a:t>
            </a:r>
            <a:r>
              <a:rPr lang="en-US" i="1" dirty="0"/>
              <a:t>Robinia pseudoacacia</a:t>
            </a:r>
            <a:r>
              <a:rPr lang="en-US" dirty="0"/>
              <a:t> (black locust) and the conservation of existing trees.</a:t>
            </a:r>
            <a:endParaRPr lang="tr-TR" dirty="0"/>
          </a:p>
          <a:p>
            <a:r>
              <a:rPr lang="en-US" dirty="0"/>
              <a:t>Currently, around 1,000 honey forests have been established on approximately 100,000 hectares.</a:t>
            </a:r>
            <a:endParaRPr lang="tr-TR" dirty="0"/>
          </a:p>
          <a:p>
            <a:r>
              <a:rPr lang="en-US" dirty="0">
                <a:hlinkClick r:id="rId2"/>
              </a:rPr>
              <a:t>https://www.tarimtv.gov.tr/tr/video-detay/bal-ormani-sayisinin-844-e-cikarilmasi-hedefleniyor-17274</a:t>
            </a:r>
            <a:r>
              <a:rPr lang="tr-TR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084795-88BF-2922-6D17-480983E7E6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anul</a:t>
            </a:r>
            <a:r>
              <a:rPr lang="tr-TR" dirty="0"/>
              <a:t> 2007,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perioada</a:t>
            </a:r>
            <a:r>
              <a:rPr lang="tr-TR" dirty="0"/>
              <a:t>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care</a:t>
            </a:r>
            <a:r>
              <a:rPr lang="tr-TR" dirty="0"/>
              <a:t> am </a:t>
            </a:r>
            <a:r>
              <a:rPr lang="tr-TR" dirty="0" err="1"/>
              <a:t>ocupat</a:t>
            </a:r>
            <a:r>
              <a:rPr lang="tr-TR" dirty="0"/>
              <a:t> </a:t>
            </a:r>
            <a:r>
              <a:rPr lang="tr-TR" dirty="0" err="1"/>
              <a:t>funcția</a:t>
            </a:r>
            <a:r>
              <a:rPr lang="tr-TR" dirty="0"/>
              <a:t> de </a:t>
            </a:r>
            <a:r>
              <a:rPr lang="tr-TR" dirty="0" err="1"/>
              <a:t>Director</a:t>
            </a:r>
            <a:r>
              <a:rPr lang="tr-TR" dirty="0"/>
              <a:t> General </a:t>
            </a:r>
            <a:r>
              <a:rPr lang="tr-TR" dirty="0" err="1"/>
              <a:t>Adjunct</a:t>
            </a:r>
            <a:r>
              <a:rPr lang="tr-TR" dirty="0"/>
              <a:t> al </a:t>
            </a:r>
            <a:r>
              <a:rPr lang="tr-TR" dirty="0" err="1"/>
              <a:t>Pădurilor</a:t>
            </a:r>
            <a:r>
              <a:rPr lang="tr-TR" dirty="0"/>
              <a:t>, am </a:t>
            </a:r>
            <a:r>
              <a:rPr lang="tr-TR" dirty="0" err="1"/>
              <a:t>dezvoltat</a:t>
            </a:r>
            <a:r>
              <a:rPr lang="tr-TR" dirty="0"/>
              <a:t> </a:t>
            </a:r>
            <a:r>
              <a:rPr lang="tr-TR" dirty="0" err="1"/>
              <a:t>conceptul</a:t>
            </a:r>
            <a:r>
              <a:rPr lang="tr-TR" dirty="0"/>
              <a:t> de </a:t>
            </a:r>
            <a:r>
              <a:rPr lang="tr-TR" b="1" dirty="0"/>
              <a:t>„</a:t>
            </a:r>
            <a:r>
              <a:rPr lang="tr-TR" b="1" dirty="0" err="1"/>
              <a:t>Păduri</a:t>
            </a:r>
            <a:r>
              <a:rPr lang="tr-TR" b="1" dirty="0"/>
              <a:t> </a:t>
            </a:r>
            <a:r>
              <a:rPr lang="tr-TR" b="1" dirty="0" err="1"/>
              <a:t>Melifere</a:t>
            </a:r>
            <a:r>
              <a:rPr lang="tr-TR" b="1" dirty="0"/>
              <a:t>”</a:t>
            </a:r>
            <a:r>
              <a:rPr lang="tr-TR" dirty="0"/>
              <a:t>, </a:t>
            </a:r>
            <a:r>
              <a:rPr lang="tr-TR" dirty="0" err="1"/>
              <a:t>luând</a:t>
            </a:r>
            <a:r>
              <a:rPr lang="tr-TR" dirty="0"/>
              <a:t> </a:t>
            </a:r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considerare</a:t>
            </a:r>
            <a:r>
              <a:rPr lang="tr-TR" dirty="0"/>
              <a:t> </a:t>
            </a:r>
            <a:r>
              <a:rPr lang="tr-TR" dirty="0" err="1"/>
              <a:t>cerințele</a:t>
            </a:r>
            <a:r>
              <a:rPr lang="tr-TR" dirty="0"/>
              <a:t> </a:t>
            </a:r>
            <a:r>
              <a:rPr lang="tr-TR" dirty="0" err="1"/>
              <a:t>apicultorilor</a:t>
            </a:r>
            <a:r>
              <a:rPr lang="tr-TR" dirty="0"/>
              <a:t> din Türkiye.</a:t>
            </a:r>
          </a:p>
          <a:p>
            <a:r>
              <a:rPr lang="tr-TR" dirty="0"/>
              <a:t>Türkiye </a:t>
            </a:r>
            <a:r>
              <a:rPr lang="tr-TR" dirty="0" err="1"/>
              <a:t>are</a:t>
            </a:r>
            <a:r>
              <a:rPr lang="tr-TR" dirty="0"/>
              <a:t> un </a:t>
            </a:r>
            <a:r>
              <a:rPr lang="tr-TR" dirty="0" err="1"/>
              <a:t>potențial</a:t>
            </a:r>
            <a:r>
              <a:rPr lang="tr-TR" dirty="0"/>
              <a:t> </a:t>
            </a:r>
            <a:r>
              <a:rPr lang="tr-TR" dirty="0" err="1"/>
              <a:t>anual</a:t>
            </a:r>
            <a:r>
              <a:rPr lang="tr-TR" dirty="0"/>
              <a:t> de </a:t>
            </a:r>
            <a:r>
              <a:rPr lang="tr-TR" dirty="0" err="1"/>
              <a:t>producție</a:t>
            </a:r>
            <a:r>
              <a:rPr lang="tr-TR" dirty="0"/>
              <a:t> de </a:t>
            </a:r>
            <a:r>
              <a:rPr lang="tr-TR" dirty="0" err="1"/>
              <a:t>miere</a:t>
            </a:r>
            <a:r>
              <a:rPr lang="tr-TR" dirty="0"/>
              <a:t> de </a:t>
            </a:r>
            <a:r>
              <a:rPr lang="tr-TR" dirty="0" err="1"/>
              <a:t>aproximativ</a:t>
            </a:r>
            <a:r>
              <a:rPr lang="tr-TR" dirty="0"/>
              <a:t> 105.000–115.000 de </a:t>
            </a:r>
            <a:r>
              <a:rPr lang="tr-TR" dirty="0" err="1"/>
              <a:t>tone</a:t>
            </a:r>
            <a:r>
              <a:rPr lang="tr-TR" dirty="0"/>
              <a:t>, </a:t>
            </a:r>
            <a:r>
              <a:rPr lang="tr-TR" dirty="0" err="1"/>
              <a:t>iar</a:t>
            </a:r>
            <a:r>
              <a:rPr lang="tr-TR" dirty="0"/>
              <a:t> </a:t>
            </a:r>
            <a:r>
              <a:rPr lang="tr-TR" dirty="0" err="1"/>
              <a:t>circa</a:t>
            </a:r>
            <a:r>
              <a:rPr lang="tr-TR" dirty="0"/>
              <a:t> 100.000 de </a:t>
            </a:r>
            <a:r>
              <a:rPr lang="tr-TR" dirty="0" err="1"/>
              <a:t>persoane</a:t>
            </a:r>
            <a:r>
              <a:rPr lang="tr-TR" dirty="0"/>
              <a:t> se </a:t>
            </a:r>
            <a:r>
              <a:rPr lang="tr-TR" dirty="0" err="1"/>
              <a:t>ocupă</a:t>
            </a:r>
            <a:r>
              <a:rPr lang="tr-TR" dirty="0"/>
              <a:t> </a:t>
            </a:r>
            <a:r>
              <a:rPr lang="tr-TR" dirty="0" err="1"/>
              <a:t>profesional</a:t>
            </a:r>
            <a:r>
              <a:rPr lang="tr-TR" dirty="0"/>
              <a:t> de </a:t>
            </a:r>
            <a:r>
              <a:rPr lang="tr-TR" dirty="0" err="1"/>
              <a:t>apicultură</a:t>
            </a:r>
            <a:r>
              <a:rPr lang="tr-TR" dirty="0"/>
              <a:t>.</a:t>
            </a:r>
          </a:p>
          <a:p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crearea</a:t>
            </a:r>
            <a:r>
              <a:rPr lang="tr-TR" dirty="0"/>
              <a:t> </a:t>
            </a:r>
            <a:r>
              <a:rPr lang="tr-TR" dirty="0" err="1"/>
              <a:t>Pădurilor</a:t>
            </a:r>
            <a:r>
              <a:rPr lang="tr-TR" dirty="0"/>
              <a:t> </a:t>
            </a:r>
            <a:r>
              <a:rPr lang="tr-TR" dirty="0" err="1"/>
              <a:t>Melifere</a:t>
            </a:r>
            <a:r>
              <a:rPr lang="tr-TR" dirty="0"/>
              <a:t>, am </a:t>
            </a:r>
            <a:r>
              <a:rPr lang="tr-TR" dirty="0" err="1"/>
              <a:t>acordat</a:t>
            </a:r>
            <a:r>
              <a:rPr lang="tr-TR" dirty="0"/>
              <a:t> </a:t>
            </a:r>
            <a:r>
              <a:rPr lang="tr-TR" dirty="0" err="1"/>
              <a:t>prioritate</a:t>
            </a:r>
            <a:r>
              <a:rPr lang="tr-TR" dirty="0"/>
              <a:t> </a:t>
            </a:r>
            <a:r>
              <a:rPr lang="tr-TR" dirty="0" err="1"/>
              <a:t>împăduririlor</a:t>
            </a:r>
            <a:r>
              <a:rPr lang="tr-TR" dirty="0"/>
              <a:t> </a:t>
            </a:r>
            <a:r>
              <a:rPr lang="tr-TR" dirty="0" err="1"/>
              <a:t>cu</a:t>
            </a:r>
            <a:r>
              <a:rPr lang="tr-TR" dirty="0"/>
              <a:t> </a:t>
            </a:r>
            <a:r>
              <a:rPr lang="tr-TR" i="1" dirty="0" err="1"/>
              <a:t>Robinia</a:t>
            </a:r>
            <a:r>
              <a:rPr lang="tr-TR" i="1" dirty="0"/>
              <a:t> pseudoacacia</a:t>
            </a:r>
            <a:r>
              <a:rPr lang="tr-TR" dirty="0"/>
              <a:t> (</a:t>
            </a:r>
            <a:r>
              <a:rPr lang="tr-TR" dirty="0" err="1"/>
              <a:t>salcâm</a:t>
            </a:r>
            <a:r>
              <a:rPr lang="tr-TR" dirty="0"/>
              <a:t> </a:t>
            </a:r>
            <a:r>
              <a:rPr lang="tr-TR" dirty="0" err="1"/>
              <a:t>negru</a:t>
            </a:r>
            <a:r>
              <a:rPr lang="tr-TR" dirty="0"/>
              <a:t>) </a:t>
            </a:r>
            <a:r>
              <a:rPr lang="tr-TR" dirty="0" err="1"/>
              <a:t>și</a:t>
            </a:r>
            <a:r>
              <a:rPr lang="tr-TR" dirty="0"/>
              <a:t> </a:t>
            </a:r>
            <a:r>
              <a:rPr lang="tr-TR" dirty="0" err="1"/>
              <a:t>conservării</a:t>
            </a:r>
            <a:r>
              <a:rPr lang="tr-TR" dirty="0"/>
              <a:t> </a:t>
            </a:r>
            <a:r>
              <a:rPr lang="tr-TR" dirty="0" err="1"/>
              <a:t>arborilor</a:t>
            </a:r>
            <a:r>
              <a:rPr lang="tr-TR" dirty="0"/>
              <a:t> </a:t>
            </a:r>
            <a:r>
              <a:rPr lang="tr-TR" dirty="0" err="1"/>
              <a:t>existenți</a:t>
            </a:r>
            <a:r>
              <a:rPr lang="tr-TR" dirty="0"/>
              <a:t>.</a:t>
            </a:r>
          </a:p>
          <a:p>
            <a:r>
              <a:rPr lang="tr-TR" dirty="0" err="1"/>
              <a:t>În</a:t>
            </a:r>
            <a:r>
              <a:rPr lang="tr-TR" dirty="0"/>
              <a:t> </a:t>
            </a:r>
            <a:r>
              <a:rPr lang="tr-TR" dirty="0" err="1"/>
              <a:t>prezent</a:t>
            </a:r>
            <a:r>
              <a:rPr lang="tr-TR" dirty="0"/>
              <a:t>, </a:t>
            </a:r>
            <a:r>
              <a:rPr lang="tr-TR" dirty="0" err="1"/>
              <a:t>aproximativ</a:t>
            </a:r>
            <a:r>
              <a:rPr lang="tr-TR" dirty="0"/>
              <a:t> 1.000 de </a:t>
            </a:r>
            <a:r>
              <a:rPr lang="tr-TR" dirty="0" err="1"/>
              <a:t>păduri</a:t>
            </a:r>
            <a:r>
              <a:rPr lang="tr-TR" dirty="0"/>
              <a:t> </a:t>
            </a:r>
            <a:r>
              <a:rPr lang="tr-TR" dirty="0" err="1"/>
              <a:t>melifere</a:t>
            </a:r>
            <a:r>
              <a:rPr lang="tr-TR" dirty="0"/>
              <a:t> </a:t>
            </a:r>
            <a:r>
              <a:rPr lang="tr-TR" dirty="0" err="1"/>
              <a:t>au</a:t>
            </a:r>
            <a:r>
              <a:rPr lang="tr-TR" dirty="0"/>
              <a:t> </a:t>
            </a:r>
            <a:r>
              <a:rPr lang="tr-TR" dirty="0" err="1"/>
              <a:t>fost</a:t>
            </a:r>
            <a:r>
              <a:rPr lang="tr-TR" dirty="0"/>
              <a:t> </a:t>
            </a:r>
            <a:r>
              <a:rPr lang="tr-TR" dirty="0" err="1"/>
              <a:t>înființate</a:t>
            </a:r>
            <a:r>
              <a:rPr lang="tr-TR" dirty="0"/>
              <a:t> pe </a:t>
            </a:r>
            <a:r>
              <a:rPr lang="tr-TR" dirty="0" err="1"/>
              <a:t>circa</a:t>
            </a:r>
            <a:r>
              <a:rPr lang="tr-TR" dirty="0"/>
              <a:t> 100.000 de </a:t>
            </a:r>
            <a:r>
              <a:rPr lang="tr-TR" dirty="0" err="1"/>
              <a:t>hectare</a:t>
            </a:r>
            <a:r>
              <a:rPr lang="tr-TR" dirty="0"/>
              <a:t>.</a:t>
            </a:r>
          </a:p>
          <a:p>
            <a:endParaRPr lang="en-US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66FE91FF-4DF7-0D5D-61E4-E6755B92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7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dirty="0"/>
              <a:t>My </a:t>
            </a:r>
            <a:r>
              <a:rPr lang="tr-TR" sz="3200" dirty="0" err="1"/>
              <a:t>professional</a:t>
            </a:r>
            <a:r>
              <a:rPr lang="tr-TR" sz="3200" dirty="0"/>
              <a:t> </a:t>
            </a:r>
            <a:r>
              <a:rPr lang="tr-TR" sz="3200" dirty="0" err="1"/>
              <a:t>experience</a:t>
            </a:r>
            <a:r>
              <a:rPr lang="tr-TR" sz="3200" dirty="0"/>
              <a:t>- </a:t>
            </a:r>
            <a:r>
              <a:rPr lang="tr-TR" sz="3200" dirty="0" err="1"/>
              <a:t>Experiența</a:t>
            </a:r>
            <a:r>
              <a:rPr lang="tr-TR" sz="3200" dirty="0"/>
              <a:t> </a:t>
            </a:r>
            <a:r>
              <a:rPr lang="tr-TR" sz="3200" dirty="0" err="1"/>
              <a:t>mea</a:t>
            </a:r>
            <a:r>
              <a:rPr lang="tr-TR" sz="3200" dirty="0"/>
              <a:t> </a:t>
            </a:r>
            <a:r>
              <a:rPr lang="tr-TR" sz="3200" dirty="0" err="1"/>
              <a:t>profesională</a:t>
            </a:r>
            <a:r>
              <a:rPr lang="tr-TR" sz="3200" dirty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342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72B2D7-A602-6F2A-CF5B-16B03E45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1623"/>
          </a:xfrm>
        </p:spPr>
        <p:txBody>
          <a:bodyPr>
            <a:normAutofit/>
          </a:bodyPr>
          <a:lstStyle/>
          <a:p>
            <a:r>
              <a:rPr lang="tr-TR" sz="1200" dirty="0" err="1"/>
              <a:t>Current</a:t>
            </a:r>
            <a:r>
              <a:rPr lang="tr-TR" sz="1200" dirty="0"/>
              <a:t> </a:t>
            </a:r>
            <a:r>
              <a:rPr lang="tr-TR" sz="1200" dirty="0" err="1"/>
              <a:t>Involvement</a:t>
            </a:r>
            <a:r>
              <a:rPr lang="tr-TR" sz="1200" dirty="0"/>
              <a:t> and </a:t>
            </a:r>
            <a:r>
              <a:rPr lang="tr-TR" sz="1200" dirty="0" err="1"/>
              <a:t>Findings-Implicarea</a:t>
            </a:r>
            <a:r>
              <a:rPr lang="tr-TR" sz="1200" dirty="0"/>
              <a:t> </a:t>
            </a:r>
            <a:r>
              <a:rPr lang="tr-TR" sz="1200" dirty="0" err="1"/>
              <a:t>actuală</a:t>
            </a:r>
            <a:r>
              <a:rPr lang="tr-TR" sz="1200" dirty="0"/>
              <a:t> </a:t>
            </a:r>
            <a:r>
              <a:rPr lang="tr-TR" sz="1200" dirty="0" err="1"/>
              <a:t>și</a:t>
            </a:r>
            <a:r>
              <a:rPr lang="tr-TR" sz="1200" dirty="0"/>
              <a:t> </a:t>
            </a:r>
            <a:r>
              <a:rPr lang="tr-TR" sz="1200" dirty="0" err="1"/>
              <a:t>concluzii</a:t>
            </a:r>
            <a:endParaRPr lang="en-US" sz="1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B50457-E141-5379-C27F-8D8A62C75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084" y="924232"/>
            <a:ext cx="5262716" cy="525273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 2022, during the World Forestry Congress in Korea, I met my valued friend Márton Németh from Hungary.</a:t>
            </a:r>
            <a:br>
              <a:rPr lang="en-US" dirty="0"/>
            </a:br>
            <a:r>
              <a:rPr lang="en-US" dirty="0"/>
              <a:t>This meeting renewed my interest in black locust (</a:t>
            </a:r>
            <a:r>
              <a:rPr lang="en-US" i="1" dirty="0"/>
              <a:t>Robinia pseudoacacia</a:t>
            </a:r>
            <a:r>
              <a:rPr lang="en-US" dirty="0"/>
              <a:t>).</a:t>
            </a:r>
          </a:p>
          <a:p>
            <a:r>
              <a:rPr lang="en-US" dirty="0"/>
              <a:t>Following this, I reviewed the situation in Türkiye and prepared an assessment:</a:t>
            </a:r>
            <a:br>
              <a:rPr lang="en-US" dirty="0"/>
            </a:br>
            <a:r>
              <a:rPr lang="en-US" dirty="0">
                <a:hlinkClick r:id="rId2"/>
              </a:rPr>
              <a:t>https://gonder.org.tr/akasyalar-acarken/</a:t>
            </a:r>
            <a:endParaRPr lang="en-US" dirty="0"/>
          </a:p>
          <a:p>
            <a:r>
              <a:rPr lang="en-US" dirty="0"/>
              <a:t>Based on this study, I reached the following conclusions:</a:t>
            </a:r>
          </a:p>
          <a:p>
            <a:r>
              <a:rPr lang="en-US" dirty="0"/>
              <a:t>Black locust can be one of the priority species for private afforestation and industrial plantations in Türkiye.</a:t>
            </a:r>
          </a:p>
          <a:p>
            <a:r>
              <a:rPr lang="en-US" dirty="0"/>
              <a:t>Its main advantages can be grouped as follows:</a:t>
            </a:r>
          </a:p>
          <a:p>
            <a:r>
              <a:rPr lang="en-US" b="1" dirty="0"/>
              <a:t>Ecological:</a:t>
            </a:r>
            <a:r>
              <a:rPr lang="en-US" dirty="0"/>
              <a:t> Suitable for dry areas, low water demand, tolerant to poor soils and extreme conditions</a:t>
            </a:r>
          </a:p>
          <a:p>
            <a:r>
              <a:rPr lang="en-US" b="1" dirty="0"/>
              <a:t>Economic:</a:t>
            </a:r>
            <a:r>
              <a:rPr lang="en-US" dirty="0"/>
              <a:t> Supports agroforestry, beekeeping, and livestock; fast-growing with valuable timber</a:t>
            </a:r>
          </a:p>
          <a:p>
            <a:r>
              <a:rPr lang="en-US" b="1" dirty="0"/>
              <a:t>Social:</a:t>
            </a:r>
            <a:r>
              <a:rPr lang="en-US" dirty="0"/>
              <a:t> Well-known species with cultural value and increasing public interest</a:t>
            </a:r>
          </a:p>
          <a:p>
            <a:r>
              <a:rPr lang="en-US" b="1" dirty="0"/>
              <a:t>Policy:</a:t>
            </a:r>
            <a:r>
              <a:rPr lang="en-US" dirty="0"/>
              <a:t> Compatible with national forestry and climate policies</a:t>
            </a:r>
          </a:p>
          <a:p>
            <a:r>
              <a:rPr lang="en-US" b="1" dirty="0"/>
              <a:t>International:</a:t>
            </a:r>
            <a:r>
              <a:rPr lang="en-US" dirty="0"/>
              <a:t> Aligned with global goals, EU policies, and carbon/ESG opportunities</a:t>
            </a:r>
          </a:p>
          <a:p>
            <a:endParaRPr lang="en-US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3F140E2-20C5-2890-0629-59A2C41A2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924232"/>
            <a:ext cx="5181598" cy="5252731"/>
          </a:xfrm>
        </p:spPr>
        <p:txBody>
          <a:bodyPr>
            <a:normAutofit fontScale="55000" lnSpcReduction="20000"/>
          </a:bodyPr>
          <a:lstStyle/>
          <a:p>
            <a:r>
              <a:rPr lang="ro-MD" noProof="0" dirty="0"/>
              <a:t>În anul 2022, la Congresul Mondial de Silvicultură din Coreea, l-am cunoscut pe valorosul meu prieten Márton Németh din Ungaria.</a:t>
            </a:r>
            <a:br>
              <a:rPr lang="ro-MD" noProof="0" dirty="0"/>
            </a:br>
            <a:r>
              <a:rPr lang="ro-MD" noProof="0" dirty="0"/>
              <a:t>Această întâlnire mi-a reînnoit interesul pentru salcâm (</a:t>
            </a:r>
            <a:r>
              <a:rPr lang="ro-MD" i="1" noProof="0" dirty="0"/>
              <a:t>Robinia pseudoacacia</a:t>
            </a:r>
            <a:r>
              <a:rPr lang="ro-MD" noProof="0" dirty="0"/>
              <a:t>).</a:t>
            </a:r>
          </a:p>
          <a:p>
            <a:r>
              <a:rPr lang="ro-MD" noProof="0" dirty="0"/>
              <a:t>Ulterior, am analizat situația din Türkiye și am elaborat un studiu:</a:t>
            </a:r>
            <a:br>
              <a:rPr lang="ro-MD" noProof="0" dirty="0"/>
            </a:br>
            <a:r>
              <a:rPr lang="ro-MD" noProof="0" dirty="0">
                <a:hlinkClick r:id="rId2"/>
              </a:rPr>
              <a:t>https://gonder.org.tr/akasyalar-acarken/</a:t>
            </a:r>
            <a:endParaRPr lang="ro-MD" noProof="0" dirty="0"/>
          </a:p>
          <a:p>
            <a:r>
              <a:rPr lang="ro-MD" noProof="0" dirty="0"/>
              <a:t>Pe baza acestei analize, am ajuns la următoarele concluzii:</a:t>
            </a:r>
          </a:p>
          <a:p>
            <a:r>
              <a:rPr lang="ro-MD" noProof="0" dirty="0"/>
              <a:t>Salcâmul (</a:t>
            </a:r>
            <a:r>
              <a:rPr lang="ro-MD" i="1" noProof="0" dirty="0"/>
              <a:t>Robinia pseudoacacia</a:t>
            </a:r>
            <a:r>
              <a:rPr lang="ro-MD" noProof="0" dirty="0"/>
              <a:t>) poate fi una dintre speciile prioritare pentru împăduriri private și plantații industriale în Türkiye.</a:t>
            </a:r>
          </a:p>
          <a:p>
            <a:r>
              <a:rPr lang="ro-MD" noProof="0" dirty="0"/>
              <a:t>Principalele avantaje sunt:</a:t>
            </a:r>
          </a:p>
          <a:p>
            <a:r>
              <a:rPr lang="ro-MD" b="1" noProof="0" dirty="0"/>
              <a:t>Ecologice:</a:t>
            </a:r>
            <a:r>
              <a:rPr lang="ro-MD" noProof="0" dirty="0"/>
              <a:t> potrivit pentru zone aride, necesar redus de apă, rezistent la soluri sărace și condiții extreme</a:t>
            </a:r>
          </a:p>
          <a:p>
            <a:r>
              <a:rPr lang="ro-MD" b="1" noProof="0" dirty="0"/>
              <a:t>Economice:</a:t>
            </a:r>
            <a:r>
              <a:rPr lang="ro-MD" noProof="0" dirty="0"/>
              <a:t> susține agroforestierul, apicultura și zootehnia; creștere rapidă și lemn valoros</a:t>
            </a:r>
          </a:p>
          <a:p>
            <a:r>
              <a:rPr lang="ro-MD" b="1" noProof="0" dirty="0"/>
              <a:t>Sociale:</a:t>
            </a:r>
            <a:r>
              <a:rPr lang="ro-MD" noProof="0" dirty="0"/>
              <a:t> specie cunoscută, cu valoare culturală și interes public în creștere</a:t>
            </a:r>
          </a:p>
          <a:p>
            <a:r>
              <a:rPr lang="ro-MD" b="1" noProof="0" dirty="0"/>
              <a:t>Politici naționale:</a:t>
            </a:r>
            <a:r>
              <a:rPr lang="ro-MD" noProof="0" dirty="0"/>
              <a:t> compatibil cu politicile forestiere și climatice</a:t>
            </a:r>
          </a:p>
          <a:p>
            <a:r>
              <a:rPr lang="ro-MD" b="1" noProof="0" dirty="0"/>
              <a:t>Internațional:</a:t>
            </a:r>
            <a:r>
              <a:rPr lang="ro-MD" noProof="0" dirty="0"/>
              <a:t> aliniat cu obiectivele globale, politicile UE și oportunitățile de carbon/ESG</a:t>
            </a:r>
          </a:p>
          <a:p>
            <a:endParaRPr lang="ro-MD" noProof="0" dirty="0"/>
          </a:p>
        </p:txBody>
      </p:sp>
    </p:spTree>
    <p:extLst>
      <p:ext uri="{BB962C8B-B14F-4D97-AF65-F5344CB8AC3E}">
        <p14:creationId xmlns:p14="http://schemas.microsoft.com/office/powerpoint/2010/main" val="164374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10B356C-55E1-0861-25D6-F7D2AFAE9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764"/>
            <a:ext cx="12192000" cy="63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957B20-BD1D-1807-2899-016F188E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6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dirty="0"/>
              <a:t>Between 2–5 March 2023, I examined black locust forests in Hungary on site.</a:t>
            </a:r>
            <a:br>
              <a:rPr lang="tr-TR" sz="1200" dirty="0"/>
            </a:br>
            <a:r>
              <a:rPr lang="tr-TR" sz="1200" dirty="0"/>
              <a:t> </a:t>
            </a:r>
            <a:r>
              <a:rPr lang="tr-TR" sz="1200" dirty="0" err="1"/>
              <a:t>În</a:t>
            </a:r>
            <a:r>
              <a:rPr lang="tr-TR" sz="1200" dirty="0"/>
              <a:t> </a:t>
            </a:r>
            <a:r>
              <a:rPr lang="tr-TR" sz="1200" dirty="0" err="1"/>
              <a:t>perioada</a:t>
            </a:r>
            <a:r>
              <a:rPr lang="tr-TR" sz="1200" dirty="0"/>
              <a:t> 2–5 </a:t>
            </a:r>
            <a:r>
              <a:rPr lang="tr-TR" sz="1200" dirty="0" err="1"/>
              <a:t>martie</a:t>
            </a:r>
            <a:r>
              <a:rPr lang="tr-TR" sz="1200" dirty="0"/>
              <a:t> 2023, am </a:t>
            </a:r>
            <a:r>
              <a:rPr lang="tr-TR" sz="1200" dirty="0" err="1"/>
              <a:t>analizat</a:t>
            </a:r>
            <a:r>
              <a:rPr lang="tr-TR" sz="1200" dirty="0"/>
              <a:t> la </a:t>
            </a:r>
            <a:r>
              <a:rPr lang="tr-TR" sz="1200" dirty="0" err="1"/>
              <a:t>fața</a:t>
            </a:r>
            <a:r>
              <a:rPr lang="tr-TR" sz="1200" dirty="0"/>
              <a:t> </a:t>
            </a:r>
            <a:r>
              <a:rPr lang="tr-TR" sz="1200" dirty="0" err="1"/>
              <a:t>locului</a:t>
            </a:r>
            <a:r>
              <a:rPr lang="tr-TR" sz="1200" dirty="0"/>
              <a:t> </a:t>
            </a:r>
            <a:r>
              <a:rPr lang="tr-TR" sz="1200" dirty="0" err="1"/>
              <a:t>pădurile</a:t>
            </a:r>
            <a:r>
              <a:rPr lang="tr-TR" sz="1200" dirty="0"/>
              <a:t> de </a:t>
            </a:r>
            <a:r>
              <a:rPr lang="tr-TR" sz="1200" dirty="0" err="1"/>
              <a:t>salcâm</a:t>
            </a:r>
            <a:r>
              <a:rPr lang="tr-TR" sz="1200" dirty="0"/>
              <a:t> din </a:t>
            </a:r>
            <a:r>
              <a:rPr lang="tr-TR" sz="1200" dirty="0" err="1"/>
              <a:t>Ungaria</a:t>
            </a:r>
            <a:r>
              <a:rPr lang="tr-TR" sz="1200" dirty="0"/>
              <a:t>. </a:t>
            </a:r>
            <a:r>
              <a:rPr lang="tr-TR" sz="1200" dirty="0">
                <a:hlinkClick r:id="rId2"/>
              </a:rPr>
              <a:t>https://www.facebook.com/share/p/1LB86WGpHK/</a:t>
            </a:r>
            <a:r>
              <a:rPr lang="tr-TR" sz="1200" dirty="0"/>
              <a:t> </a:t>
            </a:r>
            <a:endParaRPr lang="en-US" sz="12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1602671-96A3-9620-E06A-C547C042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4" y="1090176"/>
            <a:ext cx="4107536" cy="509060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E9E98EE-83CF-CFCE-7EBD-0AC36FDDC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781" y="1090176"/>
            <a:ext cx="6677917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4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2408</Words>
  <Application>Microsoft Office PowerPoint</Application>
  <PresentationFormat>Geniş ekran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PowerPoint Sunusu</vt:lpstr>
      <vt:lpstr>About İsmail Belen</vt:lpstr>
      <vt:lpstr>My Experience with Robinia pseudoacacia (Black Locust)-  Activitatea mea privind Robinia pseudoacacia (Salcâm negru)</vt:lpstr>
      <vt:lpstr>My professional experience- Experiența mea profesională:</vt:lpstr>
      <vt:lpstr>My professional experience- Experiența mea profesională:</vt:lpstr>
      <vt:lpstr>My professional experience- Experiența mea profesională:</vt:lpstr>
      <vt:lpstr>Current Involvement and Findings-Implicarea actuală și concluzii</vt:lpstr>
      <vt:lpstr>PowerPoint Sunusu</vt:lpstr>
      <vt:lpstr>Between 2–5 March 2023, I examined black locust forests in Hungary on site.  În perioada 2–5 martie 2023, am analizat la fața locului pădurile de salcâm din Ungaria. https://www.facebook.com/share/p/1LB86WGpHK/ </vt:lpstr>
      <vt:lpstr>PowerPoint Sunusu</vt:lpstr>
      <vt:lpstr>PowerPoint Sunusu</vt:lpstr>
      <vt:lpstr>My Activities within the Framework of “Management of the Robinia pseudoacacia Species in a Regional Context: Challenges, Opportunities and Strategic Directions”-  Activitățile mele în cadrul „Managementul speciei Robinia pseudoacacia în context regional: provocări, oportunități și direcții strategice”</vt:lpstr>
      <vt:lpstr>PowerPoint Sunusu</vt:lpstr>
      <vt:lpstr>Literature Review – Key Findings in Türkiye- Revizuirea literaturii</vt:lpstr>
      <vt:lpstr>Conclusion → Concluzie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İsmail Belen</dc:creator>
  <cp:lastModifiedBy>İsmail Belen</cp:lastModifiedBy>
  <cp:revision>3</cp:revision>
  <dcterms:created xsi:type="dcterms:W3CDTF">2026-03-18T07:07:51Z</dcterms:created>
  <dcterms:modified xsi:type="dcterms:W3CDTF">2026-03-18T10:16:25Z</dcterms:modified>
</cp:coreProperties>
</file>