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3" r:id="rId7"/>
    <p:sldId id="264" r:id="rId8"/>
    <p:sldId id="265" r:id="rId9"/>
    <p:sldId id="262" r:id="rId10"/>
    <p:sldId id="266" r:id="rId11"/>
    <p:sldId id="267" r:id="rId12"/>
    <p:sldId id="268" r:id="rId13"/>
    <p:sldId id="269" r:id="rId14"/>
    <p:sldId id="271" r:id="rId15"/>
    <p:sldId id="270" r:id="rId16"/>
    <p:sldId id="272" r:id="rId17"/>
    <p:sldId id="273" r:id="rId18"/>
    <p:sldId id="274" r:id="rId1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653355A-71B4-1A12-FB21-2BE381575C6D}"/>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a:p>
        </p:txBody>
      </p:sp>
      <p:sp>
        <p:nvSpPr>
          <p:cNvPr id="3" name="Alt Başlık 2">
            <a:extLst>
              <a:ext uri="{FF2B5EF4-FFF2-40B4-BE49-F238E27FC236}">
                <a16:creationId xmlns:a16="http://schemas.microsoft.com/office/drawing/2014/main" id="{C6DB584D-4236-8D3A-EB54-232626BC49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a:p>
        </p:txBody>
      </p:sp>
      <p:sp>
        <p:nvSpPr>
          <p:cNvPr id="4" name="Veri Yer Tutucusu 3">
            <a:extLst>
              <a:ext uri="{FF2B5EF4-FFF2-40B4-BE49-F238E27FC236}">
                <a16:creationId xmlns:a16="http://schemas.microsoft.com/office/drawing/2014/main" id="{F2072581-3B03-7852-2780-8E6D66BCEF2A}"/>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5" name="Alt Bilgi Yer Tutucusu 4">
            <a:extLst>
              <a:ext uri="{FF2B5EF4-FFF2-40B4-BE49-F238E27FC236}">
                <a16:creationId xmlns:a16="http://schemas.microsoft.com/office/drawing/2014/main" id="{F7C677EE-5EF9-CA35-9E0A-E103C83C6FE8}"/>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44107997-6E4E-2291-56BD-B9C6FABAD832}"/>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29299734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94E5E6D-B523-D5D9-9F0A-6208D1655676}"/>
              </a:ext>
            </a:extLst>
          </p:cNvPr>
          <p:cNvSpPr>
            <a:spLocks noGrp="1"/>
          </p:cNvSpPr>
          <p:nvPr>
            <p:ph type="title"/>
          </p:nvPr>
        </p:nvSpPr>
        <p:spPr/>
        <p:txBody>
          <a:bodyPr/>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7994334E-90A9-2F27-81B2-6026B474A18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0DE14E61-6839-19D1-AD40-89CC72AD9751}"/>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5" name="Alt Bilgi Yer Tutucusu 4">
            <a:extLst>
              <a:ext uri="{FF2B5EF4-FFF2-40B4-BE49-F238E27FC236}">
                <a16:creationId xmlns:a16="http://schemas.microsoft.com/office/drawing/2014/main" id="{AB056AAD-0889-54D9-CE12-46A8CE99A756}"/>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131ECDAF-7AE2-19C7-DCC2-9F591EBDF6C9}"/>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404749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03B0B37C-3A33-B883-CAAD-9B29CC963A4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a:p>
        </p:txBody>
      </p:sp>
      <p:sp>
        <p:nvSpPr>
          <p:cNvPr id="3" name="Dikey Metin Yer Tutucusu 2">
            <a:extLst>
              <a:ext uri="{FF2B5EF4-FFF2-40B4-BE49-F238E27FC236}">
                <a16:creationId xmlns:a16="http://schemas.microsoft.com/office/drawing/2014/main" id="{1C50DE0A-2C38-1BF3-726B-36B6C86BED02}"/>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9CED8ECF-474F-90A9-1243-B075C40503D1}"/>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5" name="Alt Bilgi Yer Tutucusu 4">
            <a:extLst>
              <a:ext uri="{FF2B5EF4-FFF2-40B4-BE49-F238E27FC236}">
                <a16:creationId xmlns:a16="http://schemas.microsoft.com/office/drawing/2014/main" id="{5FFADE84-F5A3-9271-FE1C-E5FCC50BF017}"/>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E7B60695-D684-39CA-0250-0EE9323E2EC9}"/>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18521853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DCFA4AE-EB0D-0B97-BFD8-6AE36E40FCFC}"/>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55862ABD-7157-CC0D-A475-45A9D3085310}"/>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DBAEE742-052E-64E0-4EDF-DE5E08F30C3E}"/>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5" name="Alt Bilgi Yer Tutucusu 4">
            <a:extLst>
              <a:ext uri="{FF2B5EF4-FFF2-40B4-BE49-F238E27FC236}">
                <a16:creationId xmlns:a16="http://schemas.microsoft.com/office/drawing/2014/main" id="{D9CD477F-6A58-329C-728C-B7C31B6BEB4E}"/>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8CB70CCE-574C-320E-E282-60FE58A50CC4}"/>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330499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AE2D0C4-A45F-0D2B-3514-D815A1BDB12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33EED00F-9CA1-4BBC-3E92-C40188EA56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DF1E9E23-85D7-04A7-F914-AEA2B3EE6D92}"/>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5" name="Alt Bilgi Yer Tutucusu 4">
            <a:extLst>
              <a:ext uri="{FF2B5EF4-FFF2-40B4-BE49-F238E27FC236}">
                <a16:creationId xmlns:a16="http://schemas.microsoft.com/office/drawing/2014/main" id="{5AD3E3D4-C471-B7B0-3AE3-6B9DB3C6D0EE}"/>
              </a:ext>
            </a:extLst>
          </p:cNvPr>
          <p:cNvSpPr>
            <a:spLocks noGrp="1"/>
          </p:cNvSpPr>
          <p:nvPr>
            <p:ph type="ftr" sz="quarter" idx="11"/>
          </p:nvPr>
        </p:nvSpPr>
        <p:spPr/>
        <p:txBody>
          <a:bodyPr/>
          <a:lstStyle/>
          <a:p>
            <a:endParaRPr lang="en-US"/>
          </a:p>
        </p:txBody>
      </p:sp>
      <p:sp>
        <p:nvSpPr>
          <p:cNvPr id="6" name="Slayt Numarası Yer Tutucusu 5">
            <a:extLst>
              <a:ext uri="{FF2B5EF4-FFF2-40B4-BE49-F238E27FC236}">
                <a16:creationId xmlns:a16="http://schemas.microsoft.com/office/drawing/2014/main" id="{043E4BB7-C4C1-7528-0DDF-FAAAA0C9611B}"/>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1470344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9B5A577-7565-27F9-CC5D-BCAA7C3A6FFF}"/>
              </a:ext>
            </a:extLst>
          </p:cNvPr>
          <p:cNvSpPr>
            <a:spLocks noGrp="1"/>
          </p:cNvSpPr>
          <p:nvPr>
            <p:ph type="title"/>
          </p:nvPr>
        </p:nvSpPr>
        <p:spPr/>
        <p:txBody>
          <a:body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18A8256B-4A6F-BEF7-AF77-E66A99DDEC12}"/>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İçerik Yer Tutucusu 3">
            <a:extLst>
              <a:ext uri="{FF2B5EF4-FFF2-40B4-BE49-F238E27FC236}">
                <a16:creationId xmlns:a16="http://schemas.microsoft.com/office/drawing/2014/main" id="{246237E9-8E75-46C2-892C-D8C522BC228C}"/>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Veri Yer Tutucusu 4">
            <a:extLst>
              <a:ext uri="{FF2B5EF4-FFF2-40B4-BE49-F238E27FC236}">
                <a16:creationId xmlns:a16="http://schemas.microsoft.com/office/drawing/2014/main" id="{2C646502-A1F5-7A7D-B10B-9CEDC620C9AB}"/>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6" name="Alt Bilgi Yer Tutucusu 5">
            <a:extLst>
              <a:ext uri="{FF2B5EF4-FFF2-40B4-BE49-F238E27FC236}">
                <a16:creationId xmlns:a16="http://schemas.microsoft.com/office/drawing/2014/main" id="{6C7CC41F-23C7-C047-A49C-CE2925A49E26}"/>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E64AB207-6019-3A74-BB5B-6D6647AA5F7F}"/>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154143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E4084E9-03E7-E3BB-6B7D-A746D8787B07}"/>
              </a:ext>
            </a:extLst>
          </p:cNvPr>
          <p:cNvSpPr>
            <a:spLocks noGrp="1"/>
          </p:cNvSpPr>
          <p:nvPr>
            <p:ph type="title"/>
          </p:nvPr>
        </p:nvSpPr>
        <p:spPr>
          <a:xfrm>
            <a:off x="839788" y="365125"/>
            <a:ext cx="10515600" cy="1325563"/>
          </a:xfrm>
        </p:spPr>
        <p:txBody>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411F09F9-C4C3-CDBE-E066-AFD2B9A305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652664CD-D887-228C-A55B-E038EDD2F36F}"/>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5" name="Metin Yer Tutucusu 4">
            <a:extLst>
              <a:ext uri="{FF2B5EF4-FFF2-40B4-BE49-F238E27FC236}">
                <a16:creationId xmlns:a16="http://schemas.microsoft.com/office/drawing/2014/main" id="{81A10CED-678F-F402-BDA9-F17BF0AAB6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424A317B-3B77-3C60-15BD-F224B8466CD7}"/>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Veri Yer Tutucusu 6">
            <a:extLst>
              <a:ext uri="{FF2B5EF4-FFF2-40B4-BE49-F238E27FC236}">
                <a16:creationId xmlns:a16="http://schemas.microsoft.com/office/drawing/2014/main" id="{153D6D51-4F86-3F56-62C0-59AC35BFAA05}"/>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8" name="Alt Bilgi Yer Tutucusu 7">
            <a:extLst>
              <a:ext uri="{FF2B5EF4-FFF2-40B4-BE49-F238E27FC236}">
                <a16:creationId xmlns:a16="http://schemas.microsoft.com/office/drawing/2014/main" id="{0C82A02A-45B6-9964-CF83-91A971FE42E3}"/>
              </a:ext>
            </a:extLst>
          </p:cNvPr>
          <p:cNvSpPr>
            <a:spLocks noGrp="1"/>
          </p:cNvSpPr>
          <p:nvPr>
            <p:ph type="ftr" sz="quarter" idx="11"/>
          </p:nvPr>
        </p:nvSpPr>
        <p:spPr/>
        <p:txBody>
          <a:bodyPr/>
          <a:lstStyle/>
          <a:p>
            <a:endParaRPr lang="en-US"/>
          </a:p>
        </p:txBody>
      </p:sp>
      <p:sp>
        <p:nvSpPr>
          <p:cNvPr id="9" name="Slayt Numarası Yer Tutucusu 8">
            <a:extLst>
              <a:ext uri="{FF2B5EF4-FFF2-40B4-BE49-F238E27FC236}">
                <a16:creationId xmlns:a16="http://schemas.microsoft.com/office/drawing/2014/main" id="{A1CFCB7A-79FD-E02F-C8D8-55239345BF6D}"/>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2321474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C1362F-2030-35C4-2441-AD3DD65D5B52}"/>
              </a:ext>
            </a:extLst>
          </p:cNvPr>
          <p:cNvSpPr>
            <a:spLocks noGrp="1"/>
          </p:cNvSpPr>
          <p:nvPr>
            <p:ph type="title"/>
          </p:nvPr>
        </p:nvSpPr>
        <p:spPr/>
        <p:txBody>
          <a:bodyPr/>
          <a:lstStyle/>
          <a:p>
            <a:r>
              <a:rPr lang="tr-TR"/>
              <a:t>Asıl başlık stilini düzenlemek için tıklayın</a:t>
            </a:r>
            <a:endParaRPr lang="en-US"/>
          </a:p>
        </p:txBody>
      </p:sp>
      <p:sp>
        <p:nvSpPr>
          <p:cNvPr id="3" name="Veri Yer Tutucusu 2">
            <a:extLst>
              <a:ext uri="{FF2B5EF4-FFF2-40B4-BE49-F238E27FC236}">
                <a16:creationId xmlns:a16="http://schemas.microsoft.com/office/drawing/2014/main" id="{90D99694-6FE8-4D4C-1EEA-B14AA8BBBDEA}"/>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4" name="Alt Bilgi Yer Tutucusu 3">
            <a:extLst>
              <a:ext uri="{FF2B5EF4-FFF2-40B4-BE49-F238E27FC236}">
                <a16:creationId xmlns:a16="http://schemas.microsoft.com/office/drawing/2014/main" id="{CCB61DE4-7533-F03C-A88E-A409312B24D0}"/>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592B2ED1-6487-5F47-73A8-EE3C41EB14DC}"/>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277241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A5F88F95-237D-F4FD-EA3A-368ED3661A0C}"/>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3" name="Alt Bilgi Yer Tutucusu 2">
            <a:extLst>
              <a:ext uri="{FF2B5EF4-FFF2-40B4-BE49-F238E27FC236}">
                <a16:creationId xmlns:a16="http://schemas.microsoft.com/office/drawing/2014/main" id="{4886E739-3EDB-7BB8-413F-CAC9B599C6B1}"/>
              </a:ext>
            </a:extLst>
          </p:cNvPr>
          <p:cNvSpPr>
            <a:spLocks noGrp="1"/>
          </p:cNvSpPr>
          <p:nvPr>
            <p:ph type="ftr" sz="quarter" idx="11"/>
          </p:nvPr>
        </p:nvSpPr>
        <p:spPr/>
        <p:txBody>
          <a:bodyPr/>
          <a:lstStyle/>
          <a:p>
            <a:endParaRPr lang="en-US"/>
          </a:p>
        </p:txBody>
      </p:sp>
      <p:sp>
        <p:nvSpPr>
          <p:cNvPr id="4" name="Slayt Numarası Yer Tutucusu 3">
            <a:extLst>
              <a:ext uri="{FF2B5EF4-FFF2-40B4-BE49-F238E27FC236}">
                <a16:creationId xmlns:a16="http://schemas.microsoft.com/office/drawing/2014/main" id="{6D98793B-B816-FB3D-784C-8BBBEBD61211}"/>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1402032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9B02C62-D093-A0AC-528C-7647270861B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İçerik Yer Tutucusu 2">
            <a:extLst>
              <a:ext uri="{FF2B5EF4-FFF2-40B4-BE49-F238E27FC236}">
                <a16:creationId xmlns:a16="http://schemas.microsoft.com/office/drawing/2014/main" id="{5AD56D72-8FE1-C140-86ED-0512045B9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Metin Yer Tutucusu 3">
            <a:extLst>
              <a:ext uri="{FF2B5EF4-FFF2-40B4-BE49-F238E27FC236}">
                <a16:creationId xmlns:a16="http://schemas.microsoft.com/office/drawing/2014/main" id="{76ADCB29-400D-C986-07C1-1A1389D9B1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D2B3181E-97A1-63C3-91B7-4408E89F1EE8}"/>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6" name="Alt Bilgi Yer Tutucusu 5">
            <a:extLst>
              <a:ext uri="{FF2B5EF4-FFF2-40B4-BE49-F238E27FC236}">
                <a16:creationId xmlns:a16="http://schemas.microsoft.com/office/drawing/2014/main" id="{AE0F7BCD-33B8-4FC5-B431-6E5959795A1C}"/>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BC4A4495-1D88-95FC-FC23-88F05FC8E823}"/>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806150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C67C48-5C4C-B7A1-D702-D74B590C0B8E}"/>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a:p>
        </p:txBody>
      </p:sp>
      <p:sp>
        <p:nvSpPr>
          <p:cNvPr id="3" name="Resim Yer Tutucusu 2">
            <a:extLst>
              <a:ext uri="{FF2B5EF4-FFF2-40B4-BE49-F238E27FC236}">
                <a16:creationId xmlns:a16="http://schemas.microsoft.com/office/drawing/2014/main" id="{561F9B2B-2656-9FD6-AF0E-1B829295013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a:extLst>
              <a:ext uri="{FF2B5EF4-FFF2-40B4-BE49-F238E27FC236}">
                <a16:creationId xmlns:a16="http://schemas.microsoft.com/office/drawing/2014/main" id="{FBD48B25-D02A-6841-BF09-E695C0359C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24FC2151-7E85-0BA2-C442-D77F9EADA64A}"/>
              </a:ext>
            </a:extLst>
          </p:cNvPr>
          <p:cNvSpPr>
            <a:spLocks noGrp="1"/>
          </p:cNvSpPr>
          <p:nvPr>
            <p:ph type="dt" sz="half" idx="10"/>
          </p:nvPr>
        </p:nvSpPr>
        <p:spPr/>
        <p:txBody>
          <a:bodyPr/>
          <a:lstStyle/>
          <a:p>
            <a:fld id="{18B3E80D-9CE5-434F-A77F-9CF237D82B7F}" type="datetimeFigureOut">
              <a:rPr lang="en-US" smtClean="0"/>
              <a:t>3/29/2026</a:t>
            </a:fld>
            <a:endParaRPr lang="en-US"/>
          </a:p>
        </p:txBody>
      </p:sp>
      <p:sp>
        <p:nvSpPr>
          <p:cNvPr id="6" name="Alt Bilgi Yer Tutucusu 5">
            <a:extLst>
              <a:ext uri="{FF2B5EF4-FFF2-40B4-BE49-F238E27FC236}">
                <a16:creationId xmlns:a16="http://schemas.microsoft.com/office/drawing/2014/main" id="{04AEF9DB-FC19-DEA1-C4C6-0E662BD5B785}"/>
              </a:ext>
            </a:extLst>
          </p:cNvPr>
          <p:cNvSpPr>
            <a:spLocks noGrp="1"/>
          </p:cNvSpPr>
          <p:nvPr>
            <p:ph type="ftr" sz="quarter" idx="11"/>
          </p:nvPr>
        </p:nvSpPr>
        <p:spPr/>
        <p:txBody>
          <a:bodyPr/>
          <a:lstStyle/>
          <a:p>
            <a:endParaRPr lang="en-US"/>
          </a:p>
        </p:txBody>
      </p:sp>
      <p:sp>
        <p:nvSpPr>
          <p:cNvPr id="7" name="Slayt Numarası Yer Tutucusu 6">
            <a:extLst>
              <a:ext uri="{FF2B5EF4-FFF2-40B4-BE49-F238E27FC236}">
                <a16:creationId xmlns:a16="http://schemas.microsoft.com/office/drawing/2014/main" id="{5EA7C969-5F41-F4EE-25A5-3A9701A28FE2}"/>
              </a:ext>
            </a:extLst>
          </p:cNvPr>
          <p:cNvSpPr>
            <a:spLocks noGrp="1"/>
          </p:cNvSpPr>
          <p:nvPr>
            <p:ph type="sldNum" sz="quarter" idx="12"/>
          </p:nvPr>
        </p:nvSpPr>
        <p:spPr/>
        <p:txBody>
          <a:bodyPr/>
          <a:lstStyle/>
          <a:p>
            <a:fld id="{A892881E-3256-429A-95A6-1DE9D7470D54}" type="slidenum">
              <a:rPr lang="en-US" smtClean="0"/>
              <a:t>‹#›</a:t>
            </a:fld>
            <a:endParaRPr lang="en-US"/>
          </a:p>
        </p:txBody>
      </p:sp>
    </p:spTree>
    <p:extLst>
      <p:ext uri="{BB962C8B-B14F-4D97-AF65-F5344CB8AC3E}">
        <p14:creationId xmlns:p14="http://schemas.microsoft.com/office/powerpoint/2010/main" val="18136611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AC0329F9-D45D-2AB6-B5BF-162F2AF2B7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a:p>
        </p:txBody>
      </p:sp>
      <p:sp>
        <p:nvSpPr>
          <p:cNvPr id="3" name="Metin Yer Tutucusu 2">
            <a:extLst>
              <a:ext uri="{FF2B5EF4-FFF2-40B4-BE49-F238E27FC236}">
                <a16:creationId xmlns:a16="http://schemas.microsoft.com/office/drawing/2014/main" id="{D6E9EBB4-46DC-38D8-AB04-4CF484887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Veri Yer Tutucusu 3">
            <a:extLst>
              <a:ext uri="{FF2B5EF4-FFF2-40B4-BE49-F238E27FC236}">
                <a16:creationId xmlns:a16="http://schemas.microsoft.com/office/drawing/2014/main" id="{E69AABF8-AC7C-FA99-00D8-76764D3DDF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B3E80D-9CE5-434F-A77F-9CF237D82B7F}" type="datetimeFigureOut">
              <a:rPr lang="en-US" smtClean="0"/>
              <a:t>3/29/2026</a:t>
            </a:fld>
            <a:endParaRPr lang="en-US"/>
          </a:p>
        </p:txBody>
      </p:sp>
      <p:sp>
        <p:nvSpPr>
          <p:cNvPr id="5" name="Alt Bilgi Yer Tutucusu 4">
            <a:extLst>
              <a:ext uri="{FF2B5EF4-FFF2-40B4-BE49-F238E27FC236}">
                <a16:creationId xmlns:a16="http://schemas.microsoft.com/office/drawing/2014/main" id="{C9BFEAB8-29C9-DD1E-CDE7-C5AEDAE539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ayt Numarası Yer Tutucusu 5">
            <a:extLst>
              <a:ext uri="{FF2B5EF4-FFF2-40B4-BE49-F238E27FC236}">
                <a16:creationId xmlns:a16="http://schemas.microsoft.com/office/drawing/2014/main" id="{34202CCA-D907-CF1A-07AC-20DB5F9504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2881E-3256-429A-95A6-1DE9D7470D54}" type="slidenum">
              <a:rPr lang="en-US" smtClean="0"/>
              <a:t>‹#›</a:t>
            </a:fld>
            <a:endParaRPr lang="en-US"/>
          </a:p>
        </p:txBody>
      </p:sp>
    </p:spTree>
    <p:extLst>
      <p:ext uri="{BB962C8B-B14F-4D97-AF65-F5344CB8AC3E}">
        <p14:creationId xmlns:p14="http://schemas.microsoft.com/office/powerpoint/2010/main" val="10462757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hyperlink" Target="https://www.uzbeknursery.com/" TargetMode="Externa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tmp"/><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tmp"/><Relationship Id="rId4" Type="http://schemas.openxmlformats.org/officeDocument/2006/relationships/image" Target="../media/image11.tm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hyperlink" Target="https://foresteurope.org/" TargetMode="External"/><Relationship Id="rId3" Type="http://schemas.openxmlformats.org/officeDocument/2006/relationships/hyperlink" Target="https://www.ogm.gov.tr/en" TargetMode="External"/><Relationship Id="rId7" Type="http://schemas.openxmlformats.org/officeDocument/2006/relationships/hyperlink" Target="https://www.fao.org/silva-mediterranea/en%202012-2017" TargetMode="External"/><Relationship Id="rId2" Type="http://schemas.openxmlformats.org/officeDocument/2006/relationships/hyperlink" Target="https://forests.desa.un.org/" TargetMode="External"/><Relationship Id="rId1" Type="http://schemas.openxmlformats.org/officeDocument/2006/relationships/slideLayout" Target="../slideLayouts/slideLayout4.xml"/><Relationship Id="rId6" Type="http://schemas.openxmlformats.org/officeDocument/2006/relationships/hyperlink" Target="http://yomsad.org.tr/en/" TargetMode="External"/><Relationship Id="rId5" Type="http://schemas.openxmlformats.org/officeDocument/2006/relationships/hyperlink" Target="https://www.ormuh.org.tr/" TargetMode="External"/><Relationship Id="rId4" Type="http://schemas.openxmlformats.org/officeDocument/2006/relationships/hyperlink" Target="https://gonder.org.tr/" TargetMode="External"/><Relationship Id="rId9" Type="http://schemas.openxmlformats.org/officeDocument/2006/relationships/hyperlink" Target="https://www.fao.org/silva-mediterranea/en%202012&#8211;2017"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tmp"/><Relationship Id="rId1" Type="http://schemas.openxmlformats.org/officeDocument/2006/relationships/slideLayout" Target="../slideLayouts/slideLayout4.xml"/><Relationship Id="rId4" Type="http://schemas.openxmlformats.org/officeDocument/2006/relationships/image" Target="../media/image5.tmp"/></Relationships>
</file>

<file path=ppt/slides/_rels/slide6.xml.rels><?xml version="1.0" encoding="UTF-8" standalone="yes"?>
<Relationships xmlns="http://schemas.openxmlformats.org/package/2006/relationships"><Relationship Id="rId2" Type="http://schemas.openxmlformats.org/officeDocument/2006/relationships/image" Target="../media/image6.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a:extLst>
              <a:ext uri="{FF2B5EF4-FFF2-40B4-BE49-F238E27FC236}">
                <a16:creationId xmlns:a16="http://schemas.microsoft.com/office/drawing/2014/main" id="{CB86A54F-FD2A-A321-D5CC-D41D266EE402}"/>
              </a:ext>
            </a:extLst>
          </p:cNvPr>
          <p:cNvSpPr>
            <a:spLocks noGrp="1"/>
          </p:cNvSpPr>
          <p:nvPr>
            <p:ph type="subTitle" idx="1"/>
          </p:nvPr>
        </p:nvSpPr>
        <p:spPr>
          <a:xfrm>
            <a:off x="914400" y="3071096"/>
            <a:ext cx="3441291" cy="1477328"/>
          </a:xfrm>
        </p:spPr>
        <p:style>
          <a:lnRef idx="1">
            <a:schemeClr val="accent4"/>
          </a:lnRef>
          <a:fillRef idx="2">
            <a:schemeClr val="accent4"/>
          </a:fillRef>
          <a:effectRef idx="1">
            <a:schemeClr val="accent4"/>
          </a:effectRef>
          <a:fontRef idx="minor">
            <a:schemeClr val="dk1"/>
          </a:fontRef>
        </p:style>
        <p:txBody>
          <a:bodyPr>
            <a:normAutofit fontScale="92500"/>
          </a:bodyPr>
          <a:lstStyle/>
          <a:p>
            <a:r>
              <a:rPr lang="en-US" sz="1800" dirty="0"/>
              <a:t>International Forum </a:t>
            </a:r>
            <a:endParaRPr lang="tr-TR" sz="1800" dirty="0"/>
          </a:p>
          <a:p>
            <a:r>
              <a:rPr lang="en-US" sz="1800" dirty="0"/>
              <a:t>“Dialogue for Sustainable Green Development: Investing in a Shared Future”</a:t>
            </a:r>
            <a:br>
              <a:rPr lang="en-US" sz="1800" dirty="0"/>
            </a:br>
            <a:r>
              <a:rPr lang="en-US" sz="1800" dirty="0"/>
              <a:t>30 March 2026, Tashkent, Uzbekistan</a:t>
            </a:r>
            <a:endParaRPr lang="tr-TR" sz="1800" dirty="0"/>
          </a:p>
          <a:p>
            <a:endParaRPr lang="tr-TR" sz="1800" dirty="0"/>
          </a:p>
          <a:p>
            <a:endParaRPr lang="en-US" sz="1800" dirty="0"/>
          </a:p>
        </p:txBody>
      </p:sp>
      <p:pic>
        <p:nvPicPr>
          <p:cNvPr id="4" name="Resim 3">
            <a:extLst>
              <a:ext uri="{FF2B5EF4-FFF2-40B4-BE49-F238E27FC236}">
                <a16:creationId xmlns:a16="http://schemas.microsoft.com/office/drawing/2014/main" id="{752BCD73-A616-97E8-7340-072E5229F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85" y="775027"/>
            <a:ext cx="4878160" cy="1201257"/>
          </a:xfrm>
          <a:prstGeom prst="rect">
            <a:avLst/>
          </a:prstGeom>
        </p:spPr>
      </p:pic>
      <p:pic>
        <p:nvPicPr>
          <p:cNvPr id="6" name="Resim 5">
            <a:extLst>
              <a:ext uri="{FF2B5EF4-FFF2-40B4-BE49-F238E27FC236}">
                <a16:creationId xmlns:a16="http://schemas.microsoft.com/office/drawing/2014/main" id="{B362ADD6-A683-234C-7710-DF7069EF401C}"/>
              </a:ext>
            </a:extLst>
          </p:cNvPr>
          <p:cNvPicPr>
            <a:picLocks noChangeAspect="1"/>
          </p:cNvPicPr>
          <p:nvPr/>
        </p:nvPicPr>
        <p:blipFill>
          <a:blip r:embed="rId3"/>
          <a:stretch>
            <a:fillRect/>
          </a:stretch>
        </p:blipFill>
        <p:spPr>
          <a:xfrm>
            <a:off x="7855974" y="676704"/>
            <a:ext cx="2418736" cy="1970822"/>
          </a:xfrm>
          <a:prstGeom prst="rect">
            <a:avLst/>
          </a:prstGeom>
        </p:spPr>
      </p:pic>
      <p:sp>
        <p:nvSpPr>
          <p:cNvPr id="8" name="Metin kutusu 7">
            <a:extLst>
              <a:ext uri="{FF2B5EF4-FFF2-40B4-BE49-F238E27FC236}">
                <a16:creationId xmlns:a16="http://schemas.microsoft.com/office/drawing/2014/main" id="{6F906A32-7F07-8239-CFB8-1B230B34A402}"/>
              </a:ext>
            </a:extLst>
          </p:cNvPr>
          <p:cNvSpPr txBox="1"/>
          <p:nvPr/>
        </p:nvSpPr>
        <p:spPr>
          <a:xfrm>
            <a:off x="7216877" y="3071096"/>
            <a:ext cx="3441291" cy="147732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uz-Latn-UZ" noProof="0" dirty="0"/>
              <a:t>“Barqaror yashil rivojlanish uchun muloqot: umumiy kelajakka investitsiya” xalqaro forumi</a:t>
            </a:r>
          </a:p>
          <a:p>
            <a:pPr algn="ctr"/>
            <a:r>
              <a:rPr lang="uz-Latn-UZ" noProof="0" dirty="0"/>
              <a:t>2026-yil 30-mart, Toshkent, O‘zbekiston</a:t>
            </a:r>
          </a:p>
        </p:txBody>
      </p:sp>
      <p:sp>
        <p:nvSpPr>
          <p:cNvPr id="10" name="Metin kutusu 9">
            <a:extLst>
              <a:ext uri="{FF2B5EF4-FFF2-40B4-BE49-F238E27FC236}">
                <a16:creationId xmlns:a16="http://schemas.microsoft.com/office/drawing/2014/main" id="{DEC143A2-598A-6DDA-7BD4-778881B105AA}"/>
              </a:ext>
            </a:extLst>
          </p:cNvPr>
          <p:cNvSpPr txBox="1"/>
          <p:nvPr/>
        </p:nvSpPr>
        <p:spPr>
          <a:xfrm>
            <a:off x="1573162" y="5119777"/>
            <a:ext cx="3736084" cy="923330"/>
          </a:xfrm>
          <a:prstGeom prst="rect">
            <a:avLst/>
          </a:prstGeom>
          <a:noFill/>
        </p:spPr>
        <p:txBody>
          <a:bodyPr wrap="square">
            <a:spAutoFit/>
          </a:bodyPr>
          <a:lstStyle/>
          <a:p>
            <a:r>
              <a:rPr lang="en-US" sz="1800" b="1" kern="0" dirty="0">
                <a:effectLst/>
                <a:latin typeface="Calibri Light" panose="020F0302020204030204" pitchFamily="34" charset="0"/>
                <a:ea typeface="Times New Roman" panose="02020603050405020304" pitchFamily="18" charset="0"/>
              </a:rPr>
              <a:t>Remarks by İsmail Belen</a:t>
            </a:r>
            <a:br>
              <a:rPr lang="en-US" sz="1800" kern="0" dirty="0">
                <a:effectLst/>
                <a:latin typeface="Calibri Light" panose="020F0302020204030204" pitchFamily="34" charset="0"/>
                <a:ea typeface="Times New Roman" panose="02020603050405020304" pitchFamily="18" charset="0"/>
              </a:rPr>
            </a:br>
            <a:r>
              <a:rPr lang="en-US" sz="1800" b="1" kern="0" dirty="0">
                <a:effectLst/>
                <a:latin typeface="Calibri Light" panose="020F0302020204030204" pitchFamily="34" charset="0"/>
                <a:ea typeface="Times New Roman" panose="02020603050405020304" pitchFamily="18" charset="0"/>
              </a:rPr>
              <a:t>Chair of the Bureau of the United Nations Forum on Forests</a:t>
            </a:r>
            <a:endParaRPr lang="en-US" dirty="0"/>
          </a:p>
        </p:txBody>
      </p:sp>
      <p:sp>
        <p:nvSpPr>
          <p:cNvPr id="12" name="Metin kutusu 11">
            <a:extLst>
              <a:ext uri="{FF2B5EF4-FFF2-40B4-BE49-F238E27FC236}">
                <a16:creationId xmlns:a16="http://schemas.microsoft.com/office/drawing/2014/main" id="{5DFD9FA1-00F8-5BCC-CCA5-ACBE19877B20}"/>
              </a:ext>
            </a:extLst>
          </p:cNvPr>
          <p:cNvSpPr txBox="1"/>
          <p:nvPr/>
        </p:nvSpPr>
        <p:spPr>
          <a:xfrm>
            <a:off x="6882757" y="4985120"/>
            <a:ext cx="3913063" cy="923330"/>
          </a:xfrm>
          <a:prstGeom prst="rect">
            <a:avLst/>
          </a:prstGeom>
          <a:noFill/>
        </p:spPr>
        <p:txBody>
          <a:bodyPr wrap="square">
            <a:spAutoFit/>
          </a:bodyPr>
          <a:lstStyle/>
          <a:p>
            <a:pPr algn="ctr"/>
            <a:r>
              <a:rPr lang="en-US" dirty="0"/>
              <a:t>Ismoil </a:t>
            </a:r>
            <a:r>
              <a:rPr lang="en-US" dirty="0" err="1"/>
              <a:t>Belenning</a:t>
            </a:r>
            <a:r>
              <a:rPr lang="en-US" dirty="0"/>
              <a:t> </a:t>
            </a:r>
            <a:r>
              <a:rPr lang="en-US" dirty="0" err="1"/>
              <a:t>nutqi</a:t>
            </a:r>
            <a:endParaRPr lang="tr-TR" dirty="0"/>
          </a:p>
          <a:p>
            <a:pPr algn="ctr"/>
            <a:r>
              <a:rPr lang="en-US" dirty="0" err="1"/>
              <a:t>Birlashgan</a:t>
            </a:r>
            <a:r>
              <a:rPr lang="en-US" dirty="0"/>
              <a:t> </a:t>
            </a:r>
            <a:r>
              <a:rPr lang="en-US" dirty="0" err="1"/>
              <a:t>Millatlar</a:t>
            </a:r>
            <a:r>
              <a:rPr lang="en-US" dirty="0"/>
              <a:t> </a:t>
            </a:r>
            <a:r>
              <a:rPr lang="en-US" dirty="0" err="1"/>
              <a:t>Tashkilotining</a:t>
            </a:r>
            <a:r>
              <a:rPr lang="en-US" dirty="0"/>
              <a:t> </a:t>
            </a:r>
            <a:r>
              <a:rPr lang="en-US" dirty="0" err="1"/>
              <a:t>O‘rmonlar</a:t>
            </a:r>
            <a:r>
              <a:rPr lang="en-US" dirty="0"/>
              <a:t> </a:t>
            </a:r>
            <a:r>
              <a:rPr lang="en-US" dirty="0" err="1"/>
              <a:t>bo‘yicha</a:t>
            </a:r>
            <a:r>
              <a:rPr lang="en-US" dirty="0"/>
              <a:t> </a:t>
            </a:r>
            <a:r>
              <a:rPr lang="en-US" dirty="0" err="1"/>
              <a:t>forumi</a:t>
            </a:r>
            <a:r>
              <a:rPr lang="en-US" dirty="0"/>
              <a:t> </a:t>
            </a:r>
            <a:r>
              <a:rPr lang="en-US" dirty="0" err="1"/>
              <a:t>byurosi</a:t>
            </a:r>
            <a:r>
              <a:rPr lang="en-US" dirty="0"/>
              <a:t> </a:t>
            </a:r>
            <a:r>
              <a:rPr lang="en-US" dirty="0" err="1"/>
              <a:t>raisi</a:t>
            </a:r>
            <a:endParaRPr lang="en-US" dirty="0"/>
          </a:p>
        </p:txBody>
      </p:sp>
    </p:spTree>
    <p:extLst>
      <p:ext uri="{BB962C8B-B14F-4D97-AF65-F5344CB8AC3E}">
        <p14:creationId xmlns:p14="http://schemas.microsoft.com/office/powerpoint/2010/main" val="1833605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5C9584-294E-F4B5-A701-25C3FF282CD7}"/>
              </a:ext>
            </a:extLst>
          </p:cNvPr>
          <p:cNvSpPr>
            <a:spLocks noGrp="1"/>
          </p:cNvSpPr>
          <p:nvPr>
            <p:ph type="title"/>
          </p:nvPr>
        </p:nvSpPr>
        <p:spPr>
          <a:xfrm>
            <a:off x="838200" y="365125"/>
            <a:ext cx="10515600" cy="942565"/>
          </a:xfrm>
        </p:spPr>
        <p:style>
          <a:lnRef idx="1">
            <a:schemeClr val="accent4"/>
          </a:lnRef>
          <a:fillRef idx="2">
            <a:schemeClr val="accent4"/>
          </a:fillRef>
          <a:effectRef idx="1">
            <a:schemeClr val="accent4"/>
          </a:effectRef>
          <a:fontRef idx="minor">
            <a:schemeClr val="dk1"/>
          </a:fontRef>
        </p:style>
        <p:txBody>
          <a:bodyPr>
            <a:noAutofit/>
          </a:bodyPr>
          <a:lstStyle/>
          <a:p>
            <a:r>
              <a:rPr lang="en-US" sz="2800" dirty="0"/>
              <a:t>Can These Targets Be Realistically Achieved?</a:t>
            </a:r>
            <a:r>
              <a:rPr lang="tr-TR" sz="2800" dirty="0"/>
              <a:t> </a:t>
            </a:r>
            <a:br>
              <a:rPr lang="tr-TR" sz="2800" dirty="0"/>
            </a:br>
            <a:r>
              <a:rPr lang="uz-Latn-UZ" sz="2800" noProof="0" dirty="0"/>
              <a:t>Ushbu maqsadlarga real sharoitda erishish mumkinmi?</a:t>
            </a:r>
            <a:endParaRPr lang="en-US" sz="2800" dirty="0"/>
          </a:p>
        </p:txBody>
      </p:sp>
      <p:sp>
        <p:nvSpPr>
          <p:cNvPr id="3" name="İçerik Yer Tutucusu 2">
            <a:extLst>
              <a:ext uri="{FF2B5EF4-FFF2-40B4-BE49-F238E27FC236}">
                <a16:creationId xmlns:a16="http://schemas.microsoft.com/office/drawing/2014/main" id="{51BB3FDC-2F61-CF59-C43B-BC6D74036288}"/>
              </a:ext>
            </a:extLst>
          </p:cNvPr>
          <p:cNvSpPr>
            <a:spLocks noGrp="1"/>
          </p:cNvSpPr>
          <p:nvPr>
            <p:ph sz="half" idx="1"/>
          </p:nvPr>
        </p:nvSpPr>
        <p:spPr/>
        <p:txBody>
          <a:bodyPr>
            <a:normAutofit fontScale="70000" lnSpcReduction="20000"/>
          </a:bodyPr>
          <a:lstStyle/>
          <a:p>
            <a:r>
              <a:rPr lang="en-US" dirty="0"/>
              <a:t>The process is closely overseen at the highest political level by</a:t>
            </a:r>
            <a:br>
              <a:rPr lang="en-US" dirty="0"/>
            </a:br>
            <a:r>
              <a:rPr lang="en-US" b="1" dirty="0"/>
              <a:t>His Excellency President Shavkat Mirziyoyev</a:t>
            </a:r>
            <a:r>
              <a:rPr lang="en-US" dirty="0"/>
              <a:t>.</a:t>
            </a:r>
          </a:p>
          <a:p>
            <a:r>
              <a:rPr lang="en-US" dirty="0"/>
              <a:t>At the operational level,</a:t>
            </a:r>
            <a:br>
              <a:rPr lang="en-US" dirty="0"/>
            </a:br>
            <a:r>
              <a:rPr lang="en-US" b="1" dirty="0"/>
              <a:t>H.E. Mr. Aziz </a:t>
            </a:r>
            <a:r>
              <a:rPr lang="en-US" b="1" dirty="0" err="1"/>
              <a:t>Abdukhakimov</a:t>
            </a:r>
            <a:r>
              <a:rPr lang="en-US" dirty="0"/>
              <a:t>, Advisor to the President on Environmental Issues and Chairman of the National Committee for Ecology and Climate Change, personally coordinates the implementation of these efforts.</a:t>
            </a:r>
          </a:p>
          <a:p>
            <a:r>
              <a:rPr lang="en-US" dirty="0"/>
              <a:t>Furthermore, under the leadership of</a:t>
            </a:r>
            <a:br>
              <a:rPr lang="en-US" dirty="0"/>
            </a:br>
            <a:r>
              <a:rPr lang="en-US" b="1" dirty="0"/>
              <a:t>Mr. </a:t>
            </a:r>
            <a:r>
              <a:rPr lang="en-US" b="1" dirty="0" err="1"/>
              <a:t>Mukhitdinov</a:t>
            </a:r>
            <a:r>
              <a:rPr lang="en-US" b="1" dirty="0"/>
              <a:t> Erkin </a:t>
            </a:r>
            <a:r>
              <a:rPr lang="en-US" b="1" dirty="0" err="1"/>
              <a:t>Madorbekovich</a:t>
            </a:r>
            <a:r>
              <a:rPr lang="en-US" dirty="0"/>
              <a:t>,</a:t>
            </a:r>
            <a:br>
              <a:rPr lang="en-US" dirty="0"/>
            </a:br>
            <a:r>
              <a:rPr lang="en-US" dirty="0"/>
              <a:t>the </a:t>
            </a:r>
            <a:r>
              <a:rPr lang="en-US" b="1" dirty="0"/>
              <a:t>Agency for Afforestation, Expansion of Green Areas and Combating Desertification</a:t>
            </a:r>
            <a:r>
              <a:rPr lang="en-US" dirty="0"/>
              <a:t> operates with clearly defined mandates and responsibilities.</a:t>
            </a:r>
          </a:p>
          <a:p>
            <a:endParaRPr lang="en-US" dirty="0"/>
          </a:p>
        </p:txBody>
      </p:sp>
      <p:sp>
        <p:nvSpPr>
          <p:cNvPr id="4" name="İçerik Yer Tutucusu 3">
            <a:extLst>
              <a:ext uri="{FF2B5EF4-FFF2-40B4-BE49-F238E27FC236}">
                <a16:creationId xmlns:a16="http://schemas.microsoft.com/office/drawing/2014/main" id="{65E645C1-6C7E-B7E4-7E9E-A589648A588A}"/>
              </a:ext>
            </a:extLst>
          </p:cNvPr>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r>
              <a:rPr lang="uz-Latn-UZ" b="1" noProof="0" dirty="0"/>
              <a:t>Rahbarlik va institutsional tuzilma</a:t>
            </a:r>
          </a:p>
          <a:p>
            <a:r>
              <a:rPr lang="uz-Latn-UZ" noProof="0" dirty="0"/>
              <a:t>Jarayon eng yuqori siyosiy darajada</a:t>
            </a:r>
            <a:br>
              <a:rPr lang="uz-Latn-UZ" noProof="0" dirty="0"/>
            </a:br>
            <a:r>
              <a:rPr lang="uz-Latn-UZ" b="1" noProof="0" dirty="0"/>
              <a:t>Janobi Oliylari Prezident Shavkat Mirziyoyev</a:t>
            </a:r>
            <a:r>
              <a:rPr lang="uz-Latn-UZ" noProof="0" dirty="0"/>
              <a:t> tomonidan bevosita nazorat qilinmoqda.</a:t>
            </a:r>
          </a:p>
          <a:p>
            <a:r>
              <a:rPr lang="uz-Latn-UZ" noProof="0" dirty="0"/>
              <a:t>Amaliy darajada esa,</a:t>
            </a:r>
            <a:br>
              <a:rPr lang="uz-Latn-UZ" noProof="0" dirty="0"/>
            </a:br>
            <a:r>
              <a:rPr lang="uz-Latn-UZ" b="1" noProof="0" dirty="0"/>
              <a:t>Janobi Oliylari Aziz Abduhakimov</a:t>
            </a:r>
            <a:r>
              <a:rPr lang="uz-Latn-UZ" noProof="0" dirty="0"/>
              <a:t>, Prezidentning ekologiya masalalari bo‘yicha maslahatchisi hamda Ekologiya va iqlim o‘zgarishi bo‘yicha milliy qo‘mita raisi, ushbu ishlarni bevosita muvofiqlashtirmoqda.</a:t>
            </a:r>
          </a:p>
          <a:p>
            <a:r>
              <a:rPr lang="uz-Latn-UZ" noProof="0" dirty="0"/>
              <a:t>Shuningdek,</a:t>
            </a:r>
            <a:br>
              <a:rPr lang="uz-Latn-UZ" noProof="0" dirty="0"/>
            </a:br>
            <a:r>
              <a:rPr lang="uz-Latn-UZ" b="1" noProof="0" dirty="0"/>
              <a:t>Mukhitdinov Erkin Madorbekovich</a:t>
            </a:r>
            <a:r>
              <a:rPr lang="uz-Latn-UZ" noProof="0" dirty="0"/>
              <a:t> rahbarligida</a:t>
            </a:r>
            <a:br>
              <a:rPr lang="uz-Latn-UZ" noProof="0" dirty="0"/>
            </a:br>
            <a:r>
              <a:rPr lang="uz-Latn-UZ" b="1" noProof="0" dirty="0"/>
              <a:t>O‘rmonlashtirish, yashil hududlarni kengaytirish va cho‘llanishga qarshi kurashish agentligi</a:t>
            </a:r>
            <a:r>
              <a:rPr lang="uz-Latn-UZ" noProof="0" dirty="0"/>
              <a:t> aniq belgilangan vazifalar asosida faoliyat yuritmoqda.</a:t>
            </a:r>
          </a:p>
          <a:p>
            <a:endParaRPr lang="uz-Latn-UZ" noProof="0" dirty="0"/>
          </a:p>
        </p:txBody>
      </p:sp>
    </p:spTree>
    <p:extLst>
      <p:ext uri="{BB962C8B-B14F-4D97-AF65-F5344CB8AC3E}">
        <p14:creationId xmlns:p14="http://schemas.microsoft.com/office/powerpoint/2010/main" val="2050731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3969AF-9504-D76D-B986-1222AA2F870E}"/>
              </a:ext>
            </a:extLst>
          </p:cNvPr>
          <p:cNvSpPr>
            <a:spLocks noGrp="1"/>
          </p:cNvSpPr>
          <p:nvPr>
            <p:ph type="title"/>
          </p:nvPr>
        </p:nvSpPr>
        <p:spPr>
          <a:xfrm>
            <a:off x="838200" y="365126"/>
            <a:ext cx="10515600" cy="804914"/>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tr-TR" sz="3200" dirty="0"/>
              <a:t>Mevzuat-Sistem-Proje/</a:t>
            </a:r>
            <a:br>
              <a:rPr lang="tr-TR" sz="3200" dirty="0"/>
            </a:br>
            <a:r>
              <a:rPr lang="tr-TR" sz="3200" dirty="0" err="1"/>
              <a:t>Qonunchilik</a:t>
            </a:r>
            <a:r>
              <a:rPr lang="tr-TR" sz="3200" dirty="0"/>
              <a:t> – Tizim – </a:t>
            </a:r>
            <a:r>
              <a:rPr lang="tr-TR" sz="3200" dirty="0" err="1"/>
              <a:t>Loyiha</a:t>
            </a:r>
            <a:endParaRPr lang="en-US" sz="3200" dirty="0"/>
          </a:p>
        </p:txBody>
      </p:sp>
      <p:sp>
        <p:nvSpPr>
          <p:cNvPr id="3" name="İçerik Yer Tutucusu 2">
            <a:extLst>
              <a:ext uri="{FF2B5EF4-FFF2-40B4-BE49-F238E27FC236}">
                <a16:creationId xmlns:a16="http://schemas.microsoft.com/office/drawing/2014/main" id="{9D2AD62F-09B3-89A4-4E5F-73644039873E}"/>
              </a:ext>
            </a:extLst>
          </p:cNvPr>
          <p:cNvSpPr>
            <a:spLocks noGrp="1"/>
          </p:cNvSpPr>
          <p:nvPr>
            <p:ph sz="half" idx="1"/>
          </p:nvPr>
        </p:nvSpPr>
        <p:spPr/>
        <p:txBody>
          <a:bodyPr>
            <a:normAutofit fontScale="70000" lnSpcReduction="20000"/>
          </a:bodyPr>
          <a:lstStyle/>
          <a:p>
            <a:r>
              <a:rPr lang="en-US" dirty="0"/>
              <a:t>These Presidential decrees and resolutions have established a strong legal and regulatory framework, while also creating a financial foundation based on national resources, with the RESILAND Project playing a leading role.</a:t>
            </a:r>
            <a:endParaRPr lang="tr-TR" dirty="0"/>
          </a:p>
          <a:p>
            <a:pPr lvl="1"/>
            <a:r>
              <a:rPr lang="en-US" dirty="0"/>
              <a:t>11 September 2023 – DP-158</a:t>
            </a:r>
            <a:r>
              <a:rPr lang="tr-TR" dirty="0"/>
              <a:t> </a:t>
            </a:r>
            <a:r>
              <a:rPr lang="en-US" b="1" dirty="0"/>
              <a:t>Uzbekistan – 2030 Strategy</a:t>
            </a:r>
            <a:endParaRPr lang="tr-TR" b="1" dirty="0"/>
          </a:p>
          <a:p>
            <a:pPr lvl="1"/>
            <a:r>
              <a:rPr lang="en-US" dirty="0"/>
              <a:t>27 March 2024 – PP-140</a:t>
            </a:r>
            <a:r>
              <a:rPr lang="tr-TR" dirty="0"/>
              <a:t> </a:t>
            </a:r>
            <a:r>
              <a:rPr lang="en-US" dirty="0"/>
              <a:t>On measures for the implementation of the RESILAND CA+: Uzbekistan Resilient Landscapes Restoration Project</a:t>
            </a:r>
            <a:endParaRPr lang="tr-TR" dirty="0"/>
          </a:p>
          <a:p>
            <a:pPr lvl="1"/>
            <a:r>
              <a:rPr lang="en-US" dirty="0"/>
              <a:t>30 January 2025 – DP-16</a:t>
            </a:r>
            <a:r>
              <a:rPr lang="tr-TR" dirty="0"/>
              <a:t> </a:t>
            </a:r>
            <a:r>
              <a:rPr lang="en-US" dirty="0"/>
              <a:t>State Program for the Implementation of Uzbekistan – 2030 Strategy </a:t>
            </a:r>
            <a:endParaRPr lang="tr-TR" dirty="0"/>
          </a:p>
          <a:p>
            <a:pPr lvl="1"/>
            <a:r>
              <a:rPr lang="en-US" dirty="0"/>
              <a:t>30 May 2025 – DP-90</a:t>
            </a:r>
            <a:r>
              <a:rPr lang="tr-TR" dirty="0"/>
              <a:t> </a:t>
            </a:r>
            <a:r>
              <a:rPr lang="en-US" dirty="0"/>
              <a:t>Yashil Makon (Green Space) National Programme</a:t>
            </a:r>
            <a:endParaRPr lang="tr-TR" dirty="0"/>
          </a:p>
          <a:p>
            <a:pPr lvl="1"/>
            <a:r>
              <a:rPr lang="en-US" b="1" dirty="0"/>
              <a:t>30 May 2025 – PP-197</a:t>
            </a:r>
            <a:r>
              <a:rPr lang="tr-TR" b="1" dirty="0"/>
              <a:t> </a:t>
            </a:r>
            <a:r>
              <a:rPr lang="en-US" b="1" dirty="0"/>
              <a:t>Institutional Framework for Afforestation and Desertification Control Agency</a:t>
            </a:r>
          </a:p>
        </p:txBody>
      </p:sp>
      <p:sp>
        <p:nvSpPr>
          <p:cNvPr id="4" name="İçerik Yer Tutucusu 3">
            <a:extLst>
              <a:ext uri="{FF2B5EF4-FFF2-40B4-BE49-F238E27FC236}">
                <a16:creationId xmlns:a16="http://schemas.microsoft.com/office/drawing/2014/main" id="{E5E11C67-E6DE-25C5-B132-3E3234FAAA9D}"/>
              </a:ext>
            </a:extLst>
          </p:cNvPr>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r>
              <a:rPr lang="uz-Latn-UZ" noProof="0" dirty="0"/>
              <a:t>Ushbu Prezident farmonlari va qarorlari kuchli normativ-huquqiy bazani shakllantirdi hamda milliy manbalar asosida moliyaviy asos yaratildi, bunda RESILAND loyihasi yetakchi rol o‘ynamoqda.</a:t>
            </a:r>
          </a:p>
          <a:p>
            <a:pPr lvl="1"/>
            <a:r>
              <a:rPr lang="uz-Latn-UZ" noProof="0" dirty="0"/>
              <a:t>11 September 2023 – DP-158 O‘zbekiston – 2030 strategiyasi</a:t>
            </a:r>
          </a:p>
          <a:p>
            <a:pPr lvl="1"/>
            <a:r>
              <a:rPr lang="uz-Latn-UZ" noProof="0" dirty="0"/>
              <a:t>27 March 2024 – PP-140 RESILAND CA+: O‘zbekistonda barqaror landshaftlarni tiklash loyihasini amalga oshirish chora-tadbirlari to‘g‘risida</a:t>
            </a:r>
          </a:p>
          <a:p>
            <a:pPr lvl="1"/>
            <a:r>
              <a:rPr lang="uz-Latn-UZ" noProof="0" dirty="0"/>
              <a:t>30 January 2025 – DP-16 O‘zbekiston – 2030 strategiyasini amalga oshirish davlat dasturi</a:t>
            </a:r>
          </a:p>
          <a:p>
            <a:pPr lvl="1"/>
            <a:r>
              <a:rPr lang="uz-Latn-UZ" noProof="0" dirty="0"/>
              <a:t>30 May 2025 – DP-90 “Yashil makon” milliy dasturi</a:t>
            </a:r>
          </a:p>
          <a:p>
            <a:pPr lvl="1"/>
            <a:r>
              <a:rPr lang="uz-Latn-UZ" noProof="0" dirty="0"/>
              <a:t>30 May 2025 – PP-197 O‘rmonlashtirish va cho‘llanishga qarshi kurashish agentligining institutsional asoslari</a:t>
            </a:r>
          </a:p>
          <a:p>
            <a:endParaRPr lang="uz-Latn-UZ" noProof="0" dirty="0"/>
          </a:p>
        </p:txBody>
      </p:sp>
    </p:spTree>
    <p:extLst>
      <p:ext uri="{BB962C8B-B14F-4D97-AF65-F5344CB8AC3E}">
        <p14:creationId xmlns:p14="http://schemas.microsoft.com/office/powerpoint/2010/main" val="2211090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F8FEA5C-B9E0-A2E3-173E-E6DB5B3D923B}"/>
              </a:ext>
            </a:extLst>
          </p:cNvPr>
          <p:cNvSpPr>
            <a:spLocks noGrp="1"/>
          </p:cNvSpPr>
          <p:nvPr>
            <p:ph type="title"/>
          </p:nvPr>
        </p:nvSpPr>
        <p:spPr>
          <a:xfrm>
            <a:off x="838200" y="365126"/>
            <a:ext cx="10515600" cy="667262"/>
          </a:xfrm>
        </p:spPr>
        <p:style>
          <a:lnRef idx="1">
            <a:schemeClr val="accent4"/>
          </a:lnRef>
          <a:fillRef idx="2">
            <a:schemeClr val="accent4"/>
          </a:fillRef>
          <a:effectRef idx="1">
            <a:schemeClr val="accent4"/>
          </a:effectRef>
          <a:fontRef idx="minor">
            <a:schemeClr val="dk1"/>
          </a:fontRef>
        </p:style>
        <p:txBody>
          <a:bodyPr>
            <a:normAutofit/>
          </a:bodyPr>
          <a:lstStyle/>
          <a:p>
            <a:r>
              <a:rPr lang="en-US" sz="1400" dirty="0"/>
              <a:t>My Professional Engagement in Uzbekistan and the Central Asian Region</a:t>
            </a:r>
            <a:r>
              <a:rPr lang="tr-TR" sz="1400" dirty="0"/>
              <a:t>/</a:t>
            </a:r>
            <a:br>
              <a:rPr lang="tr-TR" sz="1400" dirty="0"/>
            </a:br>
            <a:r>
              <a:rPr lang="tr-TR" sz="1400" dirty="0" err="1"/>
              <a:t>Ismoil</a:t>
            </a:r>
            <a:r>
              <a:rPr lang="tr-TR" sz="1400" dirty="0"/>
              <a:t> Belen </a:t>
            </a:r>
            <a:r>
              <a:rPr lang="tr-TR" sz="1400" dirty="0" err="1"/>
              <a:t>sifatida</a:t>
            </a:r>
            <a:r>
              <a:rPr lang="tr-TR" sz="1400" dirty="0"/>
              <a:t> </a:t>
            </a:r>
            <a:r>
              <a:rPr lang="tr-TR" sz="1400" dirty="0" err="1"/>
              <a:t>mening</a:t>
            </a:r>
            <a:r>
              <a:rPr lang="tr-TR" sz="1400" dirty="0"/>
              <a:t> </a:t>
            </a:r>
            <a:r>
              <a:rPr lang="tr-TR" sz="1400" dirty="0" err="1"/>
              <a:t>O‘zbekiston</a:t>
            </a:r>
            <a:r>
              <a:rPr lang="tr-TR" sz="1400" dirty="0"/>
              <a:t> </a:t>
            </a:r>
            <a:r>
              <a:rPr lang="tr-TR" sz="1400" dirty="0" err="1"/>
              <a:t>va</a:t>
            </a:r>
            <a:r>
              <a:rPr lang="tr-TR" sz="1400" dirty="0"/>
              <a:t> </a:t>
            </a:r>
            <a:r>
              <a:rPr lang="tr-TR" sz="1400" dirty="0" err="1"/>
              <a:t>Markaziy</a:t>
            </a:r>
            <a:r>
              <a:rPr lang="tr-TR" sz="1400" dirty="0"/>
              <a:t> </a:t>
            </a:r>
            <a:r>
              <a:rPr lang="tr-TR" sz="1400" dirty="0" err="1"/>
              <a:t>Osiyo</a:t>
            </a:r>
            <a:r>
              <a:rPr lang="tr-TR" sz="1400" dirty="0"/>
              <a:t> </a:t>
            </a:r>
            <a:r>
              <a:rPr lang="tr-TR" sz="1400" dirty="0" err="1"/>
              <a:t>mintaqasidagi</a:t>
            </a:r>
            <a:r>
              <a:rPr lang="tr-TR" sz="1400" dirty="0"/>
              <a:t> </a:t>
            </a:r>
            <a:r>
              <a:rPr lang="tr-TR" sz="1400" dirty="0" err="1"/>
              <a:t>faoliyatim</a:t>
            </a:r>
            <a:endParaRPr lang="en-US" sz="1400" dirty="0"/>
          </a:p>
        </p:txBody>
      </p:sp>
      <p:sp>
        <p:nvSpPr>
          <p:cNvPr id="3" name="İçerik Yer Tutucusu 2">
            <a:extLst>
              <a:ext uri="{FF2B5EF4-FFF2-40B4-BE49-F238E27FC236}">
                <a16:creationId xmlns:a16="http://schemas.microsoft.com/office/drawing/2014/main" id="{4C1F9313-69E8-9685-4E6A-510D714F4F5F}"/>
              </a:ext>
            </a:extLst>
          </p:cNvPr>
          <p:cNvSpPr>
            <a:spLocks noGrp="1"/>
          </p:cNvSpPr>
          <p:nvPr>
            <p:ph sz="half" idx="1"/>
          </p:nvPr>
        </p:nvSpPr>
        <p:spPr>
          <a:xfrm>
            <a:off x="838200" y="1248696"/>
            <a:ext cx="5181600" cy="5329083"/>
          </a:xfrm>
        </p:spPr>
        <p:txBody>
          <a:bodyPr>
            <a:normAutofit fontScale="92500" lnSpcReduction="10000"/>
          </a:bodyPr>
          <a:lstStyle/>
          <a:p>
            <a:r>
              <a:rPr lang="en-US" sz="1600" dirty="0"/>
              <a:t>At the national level, I began my assignment on </a:t>
            </a:r>
            <a:r>
              <a:rPr lang="en-US" sz="1600" b="1" dirty="0"/>
              <a:t>22 December 2025</a:t>
            </a:r>
            <a:r>
              <a:rPr lang="en-US" sz="1600" dirty="0"/>
              <a:t> as an </a:t>
            </a:r>
            <a:r>
              <a:rPr lang="en-US" sz="1600" b="1" dirty="0"/>
              <a:t>International Consultant under the RESILAND CA+ Project</a:t>
            </a:r>
            <a:r>
              <a:rPr lang="en-US" sz="1600" dirty="0"/>
              <a:t>, focusing on </a:t>
            </a:r>
            <a:r>
              <a:rPr lang="en-US" sz="1600" b="1" dirty="0"/>
              <a:t>forestry nursery systems</a:t>
            </a:r>
            <a:r>
              <a:rPr lang="en-US" sz="1600" dirty="0"/>
              <a:t>. My responsibilities were later expanded to include contributions to the </a:t>
            </a:r>
            <a:r>
              <a:rPr lang="en-US" sz="1600" b="1" dirty="0"/>
              <a:t>Forest Code</a:t>
            </a:r>
            <a:r>
              <a:rPr lang="en-US" sz="1600" dirty="0"/>
              <a:t>.</a:t>
            </a:r>
          </a:p>
          <a:p>
            <a:r>
              <a:rPr lang="en-US" sz="1600" dirty="0"/>
              <a:t>At the regional level, my engagement includes:</a:t>
            </a:r>
          </a:p>
          <a:p>
            <a:pPr lvl="1"/>
            <a:r>
              <a:rPr lang="en-US" sz="1400" b="1" dirty="0"/>
              <a:t>2013–2014</a:t>
            </a:r>
            <a:r>
              <a:rPr lang="en-US" sz="1400" dirty="0"/>
              <a:t> – Consultant, FAO Project</a:t>
            </a:r>
            <a:r>
              <a:rPr lang="tr-TR" sz="1400" dirty="0"/>
              <a:t>-</a:t>
            </a:r>
            <a:r>
              <a:rPr lang="en-US" sz="1400" dirty="0"/>
              <a:t>“Capacity Building for Sustainable Management of Mountain Watersheds in Central Asia and the Caucasus”</a:t>
            </a:r>
          </a:p>
          <a:p>
            <a:pPr lvl="1"/>
            <a:r>
              <a:rPr lang="en-US" sz="1400" b="1" dirty="0"/>
              <a:t>2019</a:t>
            </a:r>
            <a:r>
              <a:rPr lang="en-US" sz="1400" dirty="0"/>
              <a:t> – Project Coordinator</a:t>
            </a:r>
            <a:r>
              <a:rPr lang="tr-TR" sz="1400" dirty="0"/>
              <a:t>-</a:t>
            </a:r>
            <a:r>
              <a:rPr lang="en-US" sz="1400" dirty="0"/>
              <a:t>“Restoration of Degraded Forest and Other Wooded Lands (FRIENDS)”</a:t>
            </a:r>
          </a:p>
          <a:p>
            <a:pPr lvl="1"/>
            <a:r>
              <a:rPr lang="en-US" sz="1400" b="1" dirty="0"/>
              <a:t>2021–2022</a:t>
            </a:r>
            <a:r>
              <a:rPr lang="en-US" sz="1400" dirty="0"/>
              <a:t> – Team Leader</a:t>
            </a:r>
            <a:r>
              <a:rPr lang="tr-TR" sz="1400" dirty="0"/>
              <a:t>-</a:t>
            </a:r>
            <a:r>
              <a:rPr lang="en-US" sz="1400" dirty="0"/>
              <a:t>“Improving Biodiversity and Sustainable Forestry Projects”</a:t>
            </a:r>
          </a:p>
          <a:p>
            <a:pPr lvl="1"/>
            <a:r>
              <a:rPr lang="en-US" sz="1400" b="1" dirty="0"/>
              <a:t>2023</a:t>
            </a:r>
            <a:r>
              <a:rPr lang="en-US" sz="1400" dirty="0"/>
              <a:t> – Team Coordinator</a:t>
            </a:r>
            <a:r>
              <a:rPr lang="tr-TR" sz="1400" dirty="0"/>
              <a:t>-</a:t>
            </a:r>
            <a:r>
              <a:rPr lang="en-US" sz="1400" dirty="0"/>
              <a:t>“Guidelines on Nature-based Solutions for Central Asia”</a:t>
            </a:r>
          </a:p>
          <a:p>
            <a:pPr lvl="1"/>
            <a:r>
              <a:rPr lang="en-US" sz="1400" b="1" dirty="0"/>
              <a:t>2023</a:t>
            </a:r>
            <a:r>
              <a:rPr lang="en-US" sz="1400" dirty="0"/>
              <a:t> – Active participation in CRIC 21 (Samarkand)</a:t>
            </a:r>
          </a:p>
          <a:p>
            <a:pPr lvl="1"/>
            <a:r>
              <a:rPr lang="en-US" sz="1400" b="1" dirty="0"/>
              <a:t>2024</a:t>
            </a:r>
            <a:r>
              <a:rPr lang="en-US" sz="1400" dirty="0"/>
              <a:t> – Guidelines Designer</a:t>
            </a:r>
            <a:r>
              <a:rPr lang="tr-TR" sz="1400" dirty="0"/>
              <a:t>-</a:t>
            </a:r>
            <a:r>
              <a:rPr lang="en-US" sz="1400" dirty="0"/>
              <a:t>“Ecosystem Restoration Guidelines for the Aral Sea Region” (FAO &amp; UNDP)</a:t>
            </a:r>
          </a:p>
          <a:p>
            <a:pPr lvl="1"/>
            <a:r>
              <a:rPr lang="en-US" sz="1400" b="1" dirty="0"/>
              <a:t>2024–2025</a:t>
            </a:r>
            <a:r>
              <a:rPr lang="en-US" sz="1400" dirty="0"/>
              <a:t> – Forestry Expert</a:t>
            </a:r>
            <a:r>
              <a:rPr lang="tr-TR" sz="1400" dirty="0"/>
              <a:t>-</a:t>
            </a:r>
            <a:r>
              <a:rPr lang="en-US" sz="1400" dirty="0"/>
              <a:t>Development of a regional forestry network</a:t>
            </a:r>
          </a:p>
          <a:p>
            <a:pPr lvl="1"/>
            <a:r>
              <a:rPr lang="en-US" sz="1400" b="1" dirty="0"/>
              <a:t>2024–2025</a:t>
            </a:r>
            <a:r>
              <a:rPr lang="en-US" sz="1400" dirty="0"/>
              <a:t> – Team Coordinator</a:t>
            </a:r>
            <a:r>
              <a:rPr lang="tr-TR" sz="1400" dirty="0"/>
              <a:t>-</a:t>
            </a:r>
            <a:r>
              <a:rPr lang="en-US" sz="1400" dirty="0"/>
              <a:t>“Regional Guidelines on Value Chain Development and Market Access for NWFPs”</a:t>
            </a:r>
          </a:p>
          <a:p>
            <a:pPr lvl="1"/>
            <a:r>
              <a:rPr lang="en-US" sz="1400" b="1" dirty="0"/>
              <a:t>2025</a:t>
            </a:r>
            <a:r>
              <a:rPr lang="en-US" sz="1400" dirty="0"/>
              <a:t> – Coordinator</a:t>
            </a:r>
            <a:r>
              <a:rPr lang="tr-TR" sz="1400" dirty="0"/>
              <a:t>-</a:t>
            </a:r>
            <a:r>
              <a:rPr lang="en-US" sz="1400" dirty="0"/>
              <a:t>Regional study visit (Samarkand &amp; Kitob)</a:t>
            </a:r>
          </a:p>
          <a:p>
            <a:pPr lvl="1"/>
            <a:r>
              <a:rPr lang="en-US" sz="1400" b="1" dirty="0"/>
              <a:t>2025–2027 (ongoing)</a:t>
            </a:r>
            <a:r>
              <a:rPr lang="en-US" sz="1400" dirty="0"/>
              <a:t> – Senior Technical Expert, FAO</a:t>
            </a:r>
            <a:br>
              <a:rPr lang="en-US" sz="1400" dirty="0"/>
            </a:br>
            <a:r>
              <a:rPr lang="en-US" sz="1400" dirty="0"/>
              <a:t>“Regional Policy Brief on Forests and Food Security in Europe and Central Asia”</a:t>
            </a:r>
          </a:p>
          <a:p>
            <a:endParaRPr lang="en-US" sz="700" dirty="0"/>
          </a:p>
        </p:txBody>
      </p:sp>
      <p:sp>
        <p:nvSpPr>
          <p:cNvPr id="4" name="İçerik Yer Tutucusu 3">
            <a:extLst>
              <a:ext uri="{FF2B5EF4-FFF2-40B4-BE49-F238E27FC236}">
                <a16:creationId xmlns:a16="http://schemas.microsoft.com/office/drawing/2014/main" id="{97732320-ED82-EDA6-CDA3-41653B9C07A2}"/>
              </a:ext>
            </a:extLst>
          </p:cNvPr>
          <p:cNvSpPr>
            <a:spLocks noGrp="1"/>
          </p:cNvSpPr>
          <p:nvPr>
            <p:ph sz="half" idx="2"/>
          </p:nvPr>
        </p:nvSpPr>
        <p:spPr>
          <a:xfrm>
            <a:off x="6172200" y="1248697"/>
            <a:ext cx="5181600" cy="5329084"/>
          </a:xfrm>
        </p:spPr>
        <p:style>
          <a:lnRef idx="1">
            <a:schemeClr val="accent4"/>
          </a:lnRef>
          <a:fillRef idx="2">
            <a:schemeClr val="accent4"/>
          </a:fillRef>
          <a:effectRef idx="1">
            <a:schemeClr val="accent4"/>
          </a:effectRef>
          <a:fontRef idx="minor">
            <a:schemeClr val="dk1"/>
          </a:fontRef>
        </p:style>
        <p:txBody>
          <a:bodyPr>
            <a:noAutofit/>
          </a:bodyPr>
          <a:lstStyle/>
          <a:p>
            <a:r>
              <a:rPr lang="uz-Latn-UZ" sz="1200" b="1" noProof="0" dirty="0"/>
              <a:t>Milliy darajada</a:t>
            </a:r>
            <a:r>
              <a:rPr lang="uz-Latn-UZ" sz="1200" noProof="0" dirty="0"/>
              <a:t>, men </a:t>
            </a:r>
            <a:r>
              <a:rPr lang="uz-Latn-UZ" sz="1200" b="1" noProof="0" dirty="0"/>
              <a:t>2025-yil 22-dekabr kuni</a:t>
            </a:r>
            <a:r>
              <a:rPr lang="uz-Latn-UZ" sz="1200" noProof="0" dirty="0"/>
              <a:t> </a:t>
            </a:r>
            <a:r>
              <a:rPr lang="uz-Latn-UZ" sz="1200" b="1" noProof="0" dirty="0"/>
              <a:t>RESILAND CA+ loyihasi doirasida Xalqaro maslahatchi</a:t>
            </a:r>
            <a:r>
              <a:rPr lang="uz-Latn-UZ" sz="1200" noProof="0" dirty="0"/>
              <a:t> sifatida faoliyatimni boshladim va asosan </a:t>
            </a:r>
            <a:r>
              <a:rPr lang="uz-Latn-UZ" sz="1200" b="1" noProof="0" dirty="0"/>
              <a:t>o‘rmon pitomnik tizimlari</a:t>
            </a:r>
            <a:r>
              <a:rPr lang="uz-Latn-UZ" sz="1200" noProof="0" dirty="0"/>
              <a:t> bilan shug‘ullandim. Keyinchalik mening vazifalarim kengaytirilib, </a:t>
            </a:r>
            <a:r>
              <a:rPr lang="uz-Latn-UZ" sz="1200" b="1" noProof="0" dirty="0"/>
              <a:t>O‘rmon kodeksi</a:t>
            </a:r>
            <a:r>
              <a:rPr lang="uz-Latn-UZ" sz="1200" noProof="0" dirty="0"/>
              <a:t>ga ham hissa qo‘shish kiritildi.</a:t>
            </a:r>
          </a:p>
          <a:p>
            <a:r>
              <a:rPr lang="uz-Latn-UZ" sz="1200" b="1" noProof="0" dirty="0"/>
              <a:t>Mintaqaviy darajada</a:t>
            </a:r>
            <a:r>
              <a:rPr lang="uz-Latn-UZ" sz="1200" noProof="0" dirty="0"/>
              <a:t>, mening faoliyatim </a:t>
            </a:r>
            <a:r>
              <a:rPr lang="uz-Latn-UZ" sz="1200" b="1" noProof="0" dirty="0"/>
              <a:t>10 yildan ortiq davrni</a:t>
            </a:r>
            <a:r>
              <a:rPr lang="uz-Latn-UZ" sz="1200" noProof="0" dirty="0"/>
              <a:t> qamrab oladi va quyidagilarni o‘z ichiga oladi:</a:t>
            </a:r>
          </a:p>
          <a:p>
            <a:pPr lvl="1"/>
            <a:r>
              <a:rPr lang="uz-Latn-UZ" sz="1200" b="1" noProof="0" dirty="0"/>
              <a:t>2013–2014</a:t>
            </a:r>
            <a:r>
              <a:rPr lang="uz-Latn-UZ" sz="1200" noProof="0" dirty="0"/>
              <a:t> – </a:t>
            </a:r>
            <a:r>
              <a:rPr lang="uz-Latn-UZ" sz="1200" b="1" noProof="0" dirty="0"/>
              <a:t>Maslahatchi, FAO loyihasi-</a:t>
            </a:r>
            <a:r>
              <a:rPr lang="uz-Latn-UZ" sz="1200" noProof="0" dirty="0"/>
              <a:t>“Markaziy Osiyo va Kavkazda tog‘li suv havzalarini barqaror boshqarish bo‘yicha salohiyatni oshirish”</a:t>
            </a:r>
          </a:p>
          <a:p>
            <a:pPr lvl="1"/>
            <a:r>
              <a:rPr lang="uz-Latn-UZ" sz="1200" b="1" noProof="0" dirty="0"/>
              <a:t>2019</a:t>
            </a:r>
            <a:r>
              <a:rPr lang="uz-Latn-UZ" sz="1200" noProof="0" dirty="0"/>
              <a:t> – </a:t>
            </a:r>
            <a:r>
              <a:rPr lang="uz-Latn-UZ" sz="1200" b="1" noProof="0" dirty="0"/>
              <a:t>Loyiha koordinatori-</a:t>
            </a:r>
            <a:r>
              <a:rPr lang="uz-Latn-UZ" sz="1200" noProof="0" dirty="0"/>
              <a:t>“Degradatsiyaga uchragan o‘rmon va boshqa daraxtzor yerlarni tiklash (FRIENDS)”</a:t>
            </a:r>
          </a:p>
          <a:p>
            <a:pPr lvl="1"/>
            <a:r>
              <a:rPr lang="uz-Latn-UZ" sz="1200" b="1" noProof="0" dirty="0"/>
              <a:t>2021–2022</a:t>
            </a:r>
            <a:r>
              <a:rPr lang="uz-Latn-UZ" sz="1200" noProof="0" dirty="0"/>
              <a:t> – </a:t>
            </a:r>
            <a:r>
              <a:rPr lang="uz-Latn-UZ" sz="1200" b="1" noProof="0" dirty="0"/>
              <a:t>Jamoa rahbari-</a:t>
            </a:r>
            <a:r>
              <a:rPr lang="uz-Latn-UZ" sz="1200" noProof="0" dirty="0"/>
              <a:t>“Biologik xilma-xillikni yaxshilash va barqaror o‘rmonchilik loyihalari”</a:t>
            </a:r>
          </a:p>
          <a:p>
            <a:pPr lvl="1"/>
            <a:r>
              <a:rPr lang="uz-Latn-UZ" sz="1200" b="1" noProof="0" dirty="0"/>
              <a:t>2023</a:t>
            </a:r>
            <a:r>
              <a:rPr lang="uz-Latn-UZ" sz="1200" noProof="0" dirty="0"/>
              <a:t> – </a:t>
            </a:r>
            <a:r>
              <a:rPr lang="uz-Latn-UZ" sz="1200" b="1" noProof="0" dirty="0"/>
              <a:t>Jamoa koordinatori-</a:t>
            </a:r>
            <a:r>
              <a:rPr lang="uz-Latn-UZ" sz="1200" noProof="0" dirty="0"/>
              <a:t>“Markaziy Osiyo uchun tabiatga asoslangan yechimlar bo‘yicha qo‘llanma”</a:t>
            </a:r>
          </a:p>
          <a:p>
            <a:pPr lvl="1"/>
            <a:r>
              <a:rPr lang="uz-Latn-UZ" sz="1200" b="1" noProof="0" dirty="0"/>
              <a:t>2023</a:t>
            </a:r>
            <a:r>
              <a:rPr lang="uz-Latn-UZ" sz="1200" noProof="0" dirty="0"/>
              <a:t> – </a:t>
            </a:r>
            <a:r>
              <a:rPr lang="uz-Latn-UZ" sz="1200" b="1" noProof="0" dirty="0"/>
              <a:t>CRIC 21 (Samarqand)da faol ishtirok</a:t>
            </a:r>
            <a:endParaRPr lang="uz-Latn-UZ" sz="1200" noProof="0" dirty="0"/>
          </a:p>
          <a:p>
            <a:pPr lvl="1"/>
            <a:r>
              <a:rPr lang="uz-Latn-UZ" sz="1200" b="1" noProof="0" dirty="0"/>
              <a:t>2024</a:t>
            </a:r>
            <a:r>
              <a:rPr lang="uz-Latn-UZ" sz="1200" noProof="0" dirty="0"/>
              <a:t> – </a:t>
            </a:r>
            <a:r>
              <a:rPr lang="uz-Latn-UZ" sz="1200" b="1" noProof="0" dirty="0"/>
              <a:t>Qo‘llanma ishlab chiquvchi-</a:t>
            </a:r>
            <a:r>
              <a:rPr lang="uz-Latn-UZ" sz="1200" noProof="0" dirty="0"/>
              <a:t>“Orol dengizi mintaqasi uchun ekotizimlarni tiklash bo‘yicha qo‘llanma” (</a:t>
            </a:r>
            <a:r>
              <a:rPr lang="uz-Latn-UZ" sz="1200" b="1" noProof="0" dirty="0"/>
              <a:t>FAO va UNDP</a:t>
            </a:r>
            <a:r>
              <a:rPr lang="uz-Latn-UZ" sz="1200" noProof="0" dirty="0"/>
              <a:t>)</a:t>
            </a:r>
          </a:p>
          <a:p>
            <a:pPr lvl="1"/>
            <a:r>
              <a:rPr lang="uz-Latn-UZ" sz="1200" b="1" noProof="0" dirty="0"/>
              <a:t>2024–2025</a:t>
            </a:r>
            <a:r>
              <a:rPr lang="uz-Latn-UZ" sz="1200" noProof="0" dirty="0"/>
              <a:t> – </a:t>
            </a:r>
            <a:r>
              <a:rPr lang="uz-Latn-UZ" sz="1200" b="1" noProof="0" dirty="0"/>
              <a:t>O‘rmonchilik bo‘yicha ekspert-</a:t>
            </a:r>
            <a:r>
              <a:rPr lang="uz-Latn-UZ" sz="1200" noProof="0" dirty="0"/>
              <a:t>mintaqaviy o‘rmon tarmog‘ini rivojlantirish</a:t>
            </a:r>
          </a:p>
          <a:p>
            <a:pPr lvl="1"/>
            <a:r>
              <a:rPr lang="uz-Latn-UZ" sz="1200" b="1" noProof="0" dirty="0"/>
              <a:t>2024–2025</a:t>
            </a:r>
            <a:r>
              <a:rPr lang="uz-Latn-UZ" sz="1200" noProof="0" dirty="0"/>
              <a:t> – </a:t>
            </a:r>
            <a:r>
              <a:rPr lang="uz-Latn-UZ" sz="1200" b="1" noProof="0" dirty="0"/>
              <a:t>Jamoa koordinatori-</a:t>
            </a:r>
            <a:r>
              <a:rPr lang="uz-Latn-UZ" sz="1200" noProof="0" dirty="0"/>
              <a:t>“NWFP bo‘yicha qiymat zanjiri va bozorga kirish bo‘yicha mintaqaviy qo‘llanma”</a:t>
            </a:r>
          </a:p>
          <a:p>
            <a:pPr lvl="1"/>
            <a:r>
              <a:rPr lang="uz-Latn-UZ" sz="1200" b="1" noProof="0" dirty="0"/>
              <a:t>2025</a:t>
            </a:r>
            <a:r>
              <a:rPr lang="uz-Latn-UZ" sz="1200" noProof="0" dirty="0"/>
              <a:t> – </a:t>
            </a:r>
            <a:r>
              <a:rPr lang="uz-Latn-UZ" sz="1200" b="1" noProof="0" dirty="0"/>
              <a:t>Mintaqaviy o‘quv tashrifi koordinatori-</a:t>
            </a:r>
            <a:r>
              <a:rPr lang="uz-Latn-UZ" sz="1200" noProof="0" dirty="0"/>
              <a:t>(</a:t>
            </a:r>
            <a:r>
              <a:rPr lang="uz-Latn-UZ" sz="1200" b="1" noProof="0" dirty="0"/>
              <a:t>Samarqand va Kitob</a:t>
            </a:r>
            <a:r>
              <a:rPr lang="uz-Latn-UZ" sz="1200" noProof="0" dirty="0"/>
              <a:t>)</a:t>
            </a:r>
          </a:p>
          <a:p>
            <a:pPr lvl="1"/>
            <a:r>
              <a:rPr lang="uz-Latn-UZ" sz="1200" b="1" noProof="0" dirty="0"/>
              <a:t>2025–2027 (davom etmoqda)</a:t>
            </a:r>
            <a:r>
              <a:rPr lang="uz-Latn-UZ" sz="1200" noProof="0" dirty="0"/>
              <a:t> – </a:t>
            </a:r>
            <a:r>
              <a:rPr lang="uz-Latn-UZ" sz="1200" b="1" noProof="0" dirty="0"/>
              <a:t>FAO doirasida katta texnik ekspert</a:t>
            </a:r>
            <a:br>
              <a:rPr lang="uz-Latn-UZ" sz="1200" noProof="0" dirty="0"/>
            </a:br>
            <a:r>
              <a:rPr lang="uz-Latn-UZ" sz="1200" noProof="0" dirty="0"/>
              <a:t>“O‘rmonlar va oziq-ovqat xavfsizligi bo‘yicha Yevropa va Markaziy Osiyo uchun mintaqaviy siyosiy hujjat”</a:t>
            </a:r>
          </a:p>
          <a:p>
            <a:endParaRPr lang="uz-Latn-UZ" sz="1200" noProof="0" dirty="0"/>
          </a:p>
        </p:txBody>
      </p:sp>
    </p:spTree>
    <p:extLst>
      <p:ext uri="{BB962C8B-B14F-4D97-AF65-F5344CB8AC3E}">
        <p14:creationId xmlns:p14="http://schemas.microsoft.com/office/powerpoint/2010/main" val="22382876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FECBEE-BFC3-7E99-8DF4-A0E721A5C1FA}"/>
              </a:ext>
            </a:extLst>
          </p:cNvPr>
          <p:cNvSpPr>
            <a:spLocks noGrp="1"/>
          </p:cNvSpPr>
          <p:nvPr>
            <p:ph type="title"/>
          </p:nvPr>
        </p:nvSpPr>
        <p:spPr>
          <a:xfrm>
            <a:off x="838200" y="365125"/>
            <a:ext cx="10515600" cy="854075"/>
          </a:xfrm>
        </p:spPr>
        <p:style>
          <a:lnRef idx="1">
            <a:schemeClr val="accent4"/>
          </a:lnRef>
          <a:fillRef idx="2">
            <a:schemeClr val="accent4"/>
          </a:fillRef>
          <a:effectRef idx="1">
            <a:schemeClr val="accent4"/>
          </a:effectRef>
          <a:fontRef idx="minor">
            <a:schemeClr val="dk1"/>
          </a:fontRef>
        </p:style>
        <p:txBody>
          <a:bodyPr>
            <a:noAutofit/>
          </a:bodyPr>
          <a:lstStyle/>
          <a:p>
            <a:r>
              <a:rPr lang="en-US" sz="2000" dirty="0"/>
              <a:t>Key Contributions Under My Assignment in Uzbekistan</a:t>
            </a:r>
            <a:r>
              <a:rPr lang="tr-TR" sz="2000" dirty="0"/>
              <a:t>/</a:t>
            </a:r>
            <a:br>
              <a:rPr lang="tr-TR" sz="2000" dirty="0"/>
            </a:br>
            <a:r>
              <a:rPr lang="tr-TR" sz="2000" dirty="0" err="1"/>
              <a:t>O‘zbekistondagi</a:t>
            </a:r>
            <a:r>
              <a:rPr lang="tr-TR" sz="2000" dirty="0"/>
              <a:t> </a:t>
            </a:r>
            <a:r>
              <a:rPr lang="tr-TR" sz="2000" dirty="0" err="1"/>
              <a:t>faoliyatim</a:t>
            </a:r>
            <a:r>
              <a:rPr lang="tr-TR" sz="2000" dirty="0"/>
              <a:t> </a:t>
            </a:r>
            <a:r>
              <a:rPr lang="tr-TR" sz="2000" dirty="0" err="1"/>
              <a:t>doirasida</a:t>
            </a:r>
            <a:r>
              <a:rPr lang="tr-TR" sz="2000" dirty="0"/>
              <a:t> </a:t>
            </a:r>
            <a:r>
              <a:rPr lang="tr-TR" sz="2000" dirty="0" err="1"/>
              <a:t>nimalarga</a:t>
            </a:r>
            <a:r>
              <a:rPr lang="tr-TR" sz="2000" dirty="0"/>
              <a:t> </a:t>
            </a:r>
            <a:r>
              <a:rPr lang="tr-TR" sz="2000" dirty="0" err="1"/>
              <a:t>erishdim</a:t>
            </a:r>
            <a:r>
              <a:rPr lang="tr-TR" sz="2000" dirty="0"/>
              <a:t>?</a:t>
            </a:r>
            <a:endParaRPr lang="en-US" sz="2000" dirty="0"/>
          </a:p>
        </p:txBody>
      </p:sp>
      <p:sp>
        <p:nvSpPr>
          <p:cNvPr id="3" name="İçerik Yer Tutucusu 2">
            <a:extLst>
              <a:ext uri="{FF2B5EF4-FFF2-40B4-BE49-F238E27FC236}">
                <a16:creationId xmlns:a16="http://schemas.microsoft.com/office/drawing/2014/main" id="{756D7BB3-0DA3-7C2F-40E4-595FAF6ABA92}"/>
              </a:ext>
            </a:extLst>
          </p:cNvPr>
          <p:cNvSpPr>
            <a:spLocks noGrp="1"/>
          </p:cNvSpPr>
          <p:nvPr>
            <p:ph sz="half" idx="1"/>
          </p:nvPr>
        </p:nvSpPr>
        <p:spPr/>
        <p:txBody>
          <a:bodyPr>
            <a:noAutofit/>
          </a:bodyPr>
          <a:lstStyle/>
          <a:p>
            <a:r>
              <a:rPr lang="en-US" sz="1400" dirty="0"/>
              <a:t>Under the RESILAND CA+ Project, my work focuses on </a:t>
            </a:r>
            <a:r>
              <a:rPr lang="en-US" sz="1400" b="1" dirty="0"/>
              <a:t>system design, policy alignment, and implementation of modern forestry nursery systems in Uzbekistan</a:t>
            </a:r>
            <a:r>
              <a:rPr lang="en-US" sz="1400" dirty="0"/>
              <a:t>.</a:t>
            </a:r>
          </a:p>
          <a:p>
            <a:r>
              <a:rPr lang="en-US" sz="1400" dirty="0"/>
              <a:t>Key deliverables include:</a:t>
            </a:r>
          </a:p>
          <a:p>
            <a:pPr lvl="1"/>
            <a:r>
              <a:rPr lang="en-US" sz="1400" b="1" dirty="0"/>
              <a:t>Alignment Report</a:t>
            </a:r>
            <a:r>
              <a:rPr lang="en-US" sz="1400" dirty="0"/>
              <a:t> with national policies and </a:t>
            </a:r>
            <a:r>
              <a:rPr lang="en-US" sz="1400" i="1" dirty="0"/>
              <a:t>Uzbekistan–2030 Strategy</a:t>
            </a:r>
            <a:r>
              <a:rPr lang="en-US" sz="1400" dirty="0"/>
              <a:t> </a:t>
            </a:r>
          </a:p>
          <a:p>
            <a:pPr lvl="1"/>
            <a:r>
              <a:rPr lang="en-US" sz="1400" b="1" dirty="0"/>
              <a:t>RESILAND CA Nursery Framework (RNF)</a:t>
            </a:r>
            <a:r>
              <a:rPr lang="en-US" sz="1400" dirty="0"/>
              <a:t> (standardized technical &amp; institutional model) </a:t>
            </a:r>
          </a:p>
          <a:p>
            <a:pPr lvl="1"/>
            <a:r>
              <a:rPr lang="en-US" sz="1400" b="1" dirty="0"/>
              <a:t>Pre-Establishment Nursery Questionnaire</a:t>
            </a:r>
            <a:r>
              <a:rPr lang="en-US" sz="1400" dirty="0"/>
              <a:t> (data-driven planning tool) </a:t>
            </a:r>
          </a:p>
          <a:p>
            <a:pPr lvl="1"/>
            <a:r>
              <a:rPr lang="en-US" sz="1400" b="1" dirty="0"/>
              <a:t>Activity Reports</a:t>
            </a:r>
            <a:r>
              <a:rPr lang="en-US" sz="1400" dirty="0"/>
              <a:t> covering </a:t>
            </a:r>
            <a:r>
              <a:rPr lang="en-US" sz="1400" b="1" dirty="0"/>
              <a:t>9 pilot nurseries</a:t>
            </a:r>
            <a:r>
              <a:rPr lang="en-US" sz="1400" dirty="0"/>
              <a:t> </a:t>
            </a:r>
          </a:p>
          <a:p>
            <a:r>
              <a:rPr lang="en-US" sz="1800" dirty="0"/>
              <a:t>Policy &amp; legal contribution:</a:t>
            </a:r>
          </a:p>
          <a:p>
            <a:pPr lvl="1"/>
            <a:r>
              <a:rPr lang="en-US" sz="1400" b="1" dirty="0"/>
              <a:t>Review of the Draft Forest Code</a:t>
            </a:r>
            <a:r>
              <a:rPr lang="en-US" sz="1400" dirty="0"/>
              <a:t> (legal, technical, environmental assessment &amp; recommendations) </a:t>
            </a:r>
          </a:p>
          <a:p>
            <a:r>
              <a:rPr lang="en-US" sz="1800" dirty="0"/>
              <a:t>International contribution:</a:t>
            </a:r>
          </a:p>
          <a:p>
            <a:pPr lvl="1"/>
            <a:r>
              <a:rPr lang="en-US" sz="1400" b="1" dirty="0"/>
              <a:t>Information Note on the International Day of Forests (IDF)</a:t>
            </a:r>
            <a:r>
              <a:rPr lang="en-US" sz="1400" dirty="0"/>
              <a:t> </a:t>
            </a:r>
          </a:p>
          <a:p>
            <a:pPr marL="0" indent="0">
              <a:buNone/>
            </a:pPr>
            <a:endParaRPr lang="en-US" sz="1400" dirty="0"/>
          </a:p>
        </p:txBody>
      </p:sp>
      <p:sp>
        <p:nvSpPr>
          <p:cNvPr id="4" name="İçerik Yer Tutucusu 3">
            <a:extLst>
              <a:ext uri="{FF2B5EF4-FFF2-40B4-BE49-F238E27FC236}">
                <a16:creationId xmlns:a16="http://schemas.microsoft.com/office/drawing/2014/main" id="{46AD4980-0C11-FD04-8A3B-7D3DDF8822B3}"/>
              </a:ext>
            </a:extLst>
          </p:cNvPr>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fontScale="62500" lnSpcReduction="20000"/>
          </a:bodyPr>
          <a:lstStyle/>
          <a:p>
            <a:r>
              <a:rPr lang="uz-Latn-UZ" noProof="0" dirty="0"/>
              <a:t>RESILAND CA+ loyihasi doirasida mening faoliyatim </a:t>
            </a:r>
            <a:r>
              <a:rPr lang="uz-Latn-UZ" b="1" noProof="0" dirty="0"/>
              <a:t>O‘zbekistonda zamonaviy o‘rmon pitomnik tizimlarini loyihalash, siyosat bilan uyg‘unlashtirish va amaliyotga joriy etish</a:t>
            </a:r>
            <a:r>
              <a:rPr lang="uz-Latn-UZ" noProof="0" dirty="0"/>
              <a:t>ga qaratilgan.</a:t>
            </a:r>
          </a:p>
          <a:p>
            <a:r>
              <a:rPr lang="uz-Latn-UZ" noProof="0" dirty="0"/>
              <a:t>Asosiy natijalar:</a:t>
            </a:r>
          </a:p>
          <a:p>
            <a:pPr lvl="1"/>
            <a:r>
              <a:rPr lang="uz-Latn-UZ" b="1" noProof="0" dirty="0"/>
              <a:t>Milliy siyosatlar va “O‘zbekiston – 2030” strategiyasi bilan uyg‘unlashtirish hisobotı</a:t>
            </a:r>
            <a:r>
              <a:rPr lang="uz-Latn-UZ" noProof="0" dirty="0"/>
              <a:t> </a:t>
            </a:r>
          </a:p>
          <a:p>
            <a:pPr lvl="1"/>
            <a:r>
              <a:rPr lang="uz-Latn-UZ" b="1" noProof="0" dirty="0"/>
              <a:t>RESILAND CA Nursery Framework (RNF)</a:t>
            </a:r>
            <a:r>
              <a:rPr lang="uz-Latn-UZ" noProof="0" dirty="0"/>
              <a:t> (standart texnik va institutsional model) </a:t>
            </a:r>
          </a:p>
          <a:p>
            <a:pPr lvl="1"/>
            <a:r>
              <a:rPr lang="uz-Latn-UZ" b="1" noProof="0" dirty="0"/>
              <a:t>Pre-Establishment Nursery Questionnaire</a:t>
            </a:r>
            <a:r>
              <a:rPr lang="uz-Latn-UZ" noProof="0" dirty="0"/>
              <a:t> (ma’lumotlarga asoslangan rejalashtirish vositasi) </a:t>
            </a:r>
          </a:p>
          <a:p>
            <a:pPr lvl="1"/>
            <a:r>
              <a:rPr lang="uz-Latn-UZ" b="1" noProof="0" dirty="0"/>
              <a:t>Activity Reports </a:t>
            </a:r>
            <a:r>
              <a:rPr lang="uz-Latn-UZ" noProof="0" dirty="0"/>
              <a:t> </a:t>
            </a:r>
            <a:r>
              <a:rPr lang="uz-Latn-UZ" b="1" noProof="0" dirty="0"/>
              <a:t>9 ta pilot pitomnik</a:t>
            </a:r>
            <a:r>
              <a:rPr lang="uz-Latn-UZ" noProof="0" dirty="0"/>
              <a:t> bo‘yicha </a:t>
            </a:r>
          </a:p>
          <a:p>
            <a:r>
              <a:rPr lang="uz-Latn-UZ" noProof="0" dirty="0"/>
              <a:t>Siyosiy va huquqiy yo‘nalish:</a:t>
            </a:r>
          </a:p>
          <a:p>
            <a:pPr lvl="1"/>
            <a:r>
              <a:rPr lang="uz-Latn-UZ" b="1" noProof="0" dirty="0"/>
              <a:t>O‘rmon kodeksi loyihasini ko‘rib chiqish</a:t>
            </a:r>
            <a:r>
              <a:rPr lang="uz-Latn-UZ" noProof="0" dirty="0"/>
              <a:t> (huquqiy, texnik va ekologik tahlil va tavsiyalar) </a:t>
            </a:r>
          </a:p>
          <a:p>
            <a:r>
              <a:rPr lang="uz-Latn-UZ" noProof="0" dirty="0"/>
              <a:t>Xalqaro darajada:</a:t>
            </a:r>
          </a:p>
          <a:p>
            <a:pPr lvl="1"/>
            <a:r>
              <a:rPr lang="uz-Latn-UZ" b="1" noProof="0" dirty="0"/>
              <a:t>Xalqaro o‘rmonlar kuni (IDF) bo‘yicha axborot hujjati</a:t>
            </a:r>
            <a:r>
              <a:rPr lang="uz-Latn-UZ" noProof="0" dirty="0"/>
              <a:t> </a:t>
            </a:r>
          </a:p>
          <a:p>
            <a:pPr marL="0" indent="0">
              <a:buNone/>
            </a:pPr>
            <a:endParaRPr lang="uz-Latn-UZ" noProof="0" dirty="0"/>
          </a:p>
        </p:txBody>
      </p:sp>
    </p:spTree>
    <p:extLst>
      <p:ext uri="{BB962C8B-B14F-4D97-AF65-F5344CB8AC3E}">
        <p14:creationId xmlns:p14="http://schemas.microsoft.com/office/powerpoint/2010/main" val="1864209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89E07FB-060C-C0CA-2BB0-EA5907FD3ADA}"/>
              </a:ext>
            </a:extLst>
          </p:cNvPr>
          <p:cNvSpPr>
            <a:spLocks noGrp="1"/>
          </p:cNvSpPr>
          <p:nvPr>
            <p:ph type="title"/>
          </p:nvPr>
        </p:nvSpPr>
        <p:spPr>
          <a:xfrm>
            <a:off x="838200" y="365126"/>
            <a:ext cx="10515600" cy="726256"/>
          </a:xfrm>
        </p:spPr>
        <p:style>
          <a:lnRef idx="1">
            <a:schemeClr val="accent4"/>
          </a:lnRef>
          <a:fillRef idx="2">
            <a:schemeClr val="accent4"/>
          </a:fillRef>
          <a:effectRef idx="1">
            <a:schemeClr val="accent4"/>
          </a:effectRef>
          <a:fontRef idx="minor">
            <a:schemeClr val="dk1"/>
          </a:fontRef>
        </p:style>
        <p:txBody>
          <a:bodyPr>
            <a:normAutofit/>
          </a:bodyPr>
          <a:lstStyle/>
          <a:p>
            <a:r>
              <a:rPr lang="en-US" sz="1600" dirty="0"/>
              <a:t>Nursery Visits and Website/Database Design</a:t>
            </a:r>
            <a:br>
              <a:rPr lang="tr-TR" sz="1600" dirty="0"/>
            </a:br>
            <a:r>
              <a:rPr lang="tr-TR" sz="1600" dirty="0" err="1"/>
              <a:t>Ko‘chatxonaga</a:t>
            </a:r>
            <a:r>
              <a:rPr lang="tr-TR" sz="1600" dirty="0"/>
              <a:t> </a:t>
            </a:r>
            <a:r>
              <a:rPr lang="tr-TR" sz="1600" dirty="0" err="1"/>
              <a:t>tashriflar</a:t>
            </a:r>
            <a:r>
              <a:rPr lang="tr-TR" sz="1600" dirty="0"/>
              <a:t> </a:t>
            </a:r>
            <a:r>
              <a:rPr lang="tr-TR" sz="1600" dirty="0" err="1"/>
              <a:t>va</a:t>
            </a:r>
            <a:r>
              <a:rPr lang="tr-TR" sz="1600" dirty="0"/>
              <a:t> </a:t>
            </a:r>
            <a:r>
              <a:rPr lang="tr-TR" sz="1600" dirty="0" err="1"/>
              <a:t>veb-sayt</a:t>
            </a:r>
            <a:r>
              <a:rPr lang="tr-TR" sz="1600" dirty="0"/>
              <a:t>/</a:t>
            </a:r>
            <a:r>
              <a:rPr lang="tr-TR" sz="1600" dirty="0" err="1"/>
              <a:t>ma’lumotlar</a:t>
            </a:r>
            <a:r>
              <a:rPr lang="tr-TR" sz="1600" dirty="0"/>
              <a:t> </a:t>
            </a:r>
            <a:r>
              <a:rPr lang="tr-TR" sz="1600" dirty="0" err="1"/>
              <a:t>bazasi</a:t>
            </a:r>
            <a:r>
              <a:rPr lang="tr-TR" sz="1600" dirty="0"/>
              <a:t> </a:t>
            </a:r>
            <a:r>
              <a:rPr lang="tr-TR" sz="1600" dirty="0" err="1"/>
              <a:t>dizayni</a:t>
            </a:r>
            <a:endParaRPr lang="en-US" sz="1600" dirty="0"/>
          </a:p>
        </p:txBody>
      </p:sp>
      <p:sp>
        <p:nvSpPr>
          <p:cNvPr id="3" name="İçerik Yer Tutucusu 2">
            <a:extLst>
              <a:ext uri="{FF2B5EF4-FFF2-40B4-BE49-F238E27FC236}">
                <a16:creationId xmlns:a16="http://schemas.microsoft.com/office/drawing/2014/main" id="{88DF0681-CACC-DDB3-7C15-B38D25813745}"/>
              </a:ext>
            </a:extLst>
          </p:cNvPr>
          <p:cNvSpPr>
            <a:spLocks noGrp="1"/>
          </p:cNvSpPr>
          <p:nvPr>
            <p:ph sz="half" idx="1"/>
          </p:nvPr>
        </p:nvSpPr>
        <p:spPr/>
        <p:txBody>
          <a:bodyPr>
            <a:normAutofit fontScale="47500" lnSpcReduction="20000"/>
          </a:bodyPr>
          <a:lstStyle/>
          <a:p>
            <a:r>
              <a:rPr lang="en-GB" noProof="0" dirty="0"/>
              <a:t>Conducted two field missions (Dec 22–26, 2025 and Feb 1–14, 2026) in Uzbekistan </a:t>
            </a:r>
          </a:p>
          <a:p>
            <a:r>
              <a:rPr lang="en-GB" noProof="0" dirty="0"/>
              <a:t>Held comprehensive meetings with institutional stakeholders </a:t>
            </a:r>
          </a:p>
          <a:p>
            <a:r>
              <a:rPr lang="en-GB" noProof="0" dirty="0"/>
              <a:t>Visited and assessed all 9 state forest nurseries on-site </a:t>
            </a:r>
          </a:p>
          <a:p>
            <a:r>
              <a:rPr lang="en-GB" b="1" noProof="0" dirty="0"/>
              <a:t>Data Collection &amp; Technical Assessment:</a:t>
            </a:r>
            <a:endParaRPr lang="en-GB" noProof="0" dirty="0"/>
          </a:p>
          <a:p>
            <a:pPr lvl="1"/>
            <a:r>
              <a:rPr lang="en-GB" noProof="0" dirty="0"/>
              <a:t>Verified survey data through field observations </a:t>
            </a:r>
          </a:p>
          <a:p>
            <a:pPr lvl="1"/>
            <a:r>
              <a:rPr lang="en-GB" noProof="0" dirty="0"/>
              <a:t>Collected detailed technical data: soil conditions, water resources, land structure, production infrastructure, accessibility, and environmental factors </a:t>
            </a:r>
          </a:p>
          <a:p>
            <a:pPr lvl="1"/>
            <a:r>
              <a:rPr lang="en-GB" noProof="0" dirty="0"/>
              <a:t>Conducted interviews with technical staff and field teams </a:t>
            </a:r>
          </a:p>
          <a:p>
            <a:pPr lvl="1"/>
            <a:r>
              <a:rPr lang="en-GB" noProof="0" dirty="0"/>
              <a:t>Developed a holistic evaluation of each nursery </a:t>
            </a:r>
          </a:p>
          <a:p>
            <a:r>
              <a:rPr lang="en-GB" b="1" noProof="0" dirty="0"/>
              <a:t>Digital Platform Development:</a:t>
            </a:r>
            <a:endParaRPr lang="en-GB" noProof="0" dirty="0"/>
          </a:p>
          <a:p>
            <a:pPr lvl="1"/>
            <a:r>
              <a:rPr lang="en-GB" noProof="0" dirty="0"/>
              <a:t>Designed a web-based collaborative platform:</a:t>
            </a:r>
            <a:br>
              <a:rPr lang="en-GB" noProof="0" dirty="0"/>
            </a:br>
            <a:r>
              <a:rPr lang="en-GB" noProof="0" dirty="0">
                <a:hlinkClick r:id="rId2"/>
              </a:rPr>
              <a:t>https://www.uzbeknursery.com</a:t>
            </a:r>
            <a:r>
              <a:rPr lang="en-GB" noProof="0" dirty="0"/>
              <a:t> </a:t>
            </a:r>
          </a:p>
          <a:p>
            <a:pPr lvl="1"/>
            <a:r>
              <a:rPr lang="en-GB" noProof="0" dirty="0"/>
              <a:t>Functions as a dynamic system for: </a:t>
            </a:r>
          </a:p>
          <a:p>
            <a:pPr lvl="2"/>
            <a:r>
              <a:rPr lang="en-GB" noProof="0" dirty="0"/>
              <a:t>Data storage and validation </a:t>
            </a:r>
          </a:p>
          <a:p>
            <a:pPr lvl="2"/>
            <a:r>
              <a:rPr lang="en-GB" noProof="0" dirty="0"/>
              <a:t>Technical reporting and analysis </a:t>
            </a:r>
          </a:p>
          <a:p>
            <a:pPr lvl="2"/>
            <a:r>
              <a:rPr lang="en-GB" noProof="0" dirty="0"/>
              <a:t>Expert input and stakeholder collaboration </a:t>
            </a:r>
          </a:p>
          <a:p>
            <a:r>
              <a:rPr lang="en-GB" b="1" noProof="0" dirty="0"/>
              <a:t>Dissemination &amp; Engagement:</a:t>
            </a:r>
            <a:endParaRPr lang="en-GB" noProof="0" dirty="0"/>
          </a:p>
          <a:p>
            <a:pPr lvl="1"/>
            <a:r>
              <a:rPr lang="en-GB" noProof="0" dirty="0"/>
              <a:t>Initial findings presented to the Uzbekistan Forestry Agency (Feb 20, 2026) </a:t>
            </a:r>
          </a:p>
          <a:p>
            <a:pPr lvl="1"/>
            <a:r>
              <a:rPr lang="en-GB" noProof="0" dirty="0"/>
              <a:t>Comprehensive presentation delivered to the World Bank delegation and national stakeholders (Mar</a:t>
            </a:r>
            <a:r>
              <a:rPr lang="tr-TR" noProof="0" dirty="0"/>
              <a:t>c</a:t>
            </a:r>
            <a:r>
              <a:rPr lang="en-GB" noProof="0" dirty="0"/>
              <a:t> 2, 2026) </a:t>
            </a:r>
          </a:p>
          <a:p>
            <a:pPr lvl="1"/>
            <a:r>
              <a:rPr lang="en-GB" noProof="0" dirty="0"/>
              <a:t>Shared methodology, field results, and planning approach</a:t>
            </a:r>
          </a:p>
          <a:p>
            <a:endParaRPr lang="en-US" dirty="0"/>
          </a:p>
        </p:txBody>
      </p:sp>
      <p:sp>
        <p:nvSpPr>
          <p:cNvPr id="4" name="İçerik Yer Tutucusu 3">
            <a:extLst>
              <a:ext uri="{FF2B5EF4-FFF2-40B4-BE49-F238E27FC236}">
                <a16:creationId xmlns:a16="http://schemas.microsoft.com/office/drawing/2014/main" id="{D022C42E-9CB5-31BF-DE90-2FC49690C9A0}"/>
              </a:ext>
            </a:extLst>
          </p:cNvPr>
          <p:cNvSpPr>
            <a:spLocks noGrp="1"/>
          </p:cNvSpPr>
          <p:nvPr>
            <p:ph sz="half" idx="2"/>
          </p:nvPr>
        </p:nvSpPr>
        <p:spPr/>
        <p:txBody>
          <a:bodyPr>
            <a:normAutofit fontScale="47500" lnSpcReduction="20000"/>
          </a:bodyPr>
          <a:lstStyle/>
          <a:p>
            <a:r>
              <a:rPr lang="tr-TR" b="1" dirty="0" err="1"/>
              <a:t>O‘zbekistonda</a:t>
            </a:r>
            <a:r>
              <a:rPr lang="tr-TR" b="1" dirty="0"/>
              <a:t> </a:t>
            </a:r>
            <a:r>
              <a:rPr lang="tr-TR" b="1" dirty="0" err="1"/>
              <a:t>ikki</a:t>
            </a:r>
            <a:r>
              <a:rPr lang="tr-TR" b="1" dirty="0"/>
              <a:t> </a:t>
            </a:r>
            <a:r>
              <a:rPr lang="tr-TR" b="1" dirty="0" err="1"/>
              <a:t>marotaba</a:t>
            </a:r>
            <a:r>
              <a:rPr lang="tr-TR" b="1" dirty="0"/>
              <a:t> dala </a:t>
            </a:r>
            <a:r>
              <a:rPr lang="tr-TR" b="1" dirty="0" err="1"/>
              <a:t>tashriflari</a:t>
            </a:r>
            <a:r>
              <a:rPr lang="tr-TR" b="1" dirty="0"/>
              <a:t> </a:t>
            </a:r>
            <a:r>
              <a:rPr lang="tr-TR" b="1" dirty="0" err="1"/>
              <a:t>amalga</a:t>
            </a:r>
            <a:r>
              <a:rPr lang="tr-TR" b="1" dirty="0"/>
              <a:t> </a:t>
            </a:r>
            <a:r>
              <a:rPr lang="tr-TR" b="1" dirty="0" err="1"/>
              <a:t>oshirildi</a:t>
            </a:r>
            <a:r>
              <a:rPr lang="tr-TR" b="1" dirty="0"/>
              <a:t> (2025-yil 22–26 </a:t>
            </a:r>
            <a:r>
              <a:rPr lang="tr-TR" b="1" dirty="0" err="1"/>
              <a:t>dekabr</a:t>
            </a:r>
            <a:r>
              <a:rPr lang="tr-TR" b="1" dirty="0"/>
              <a:t> </a:t>
            </a:r>
            <a:r>
              <a:rPr lang="tr-TR" b="1" dirty="0" err="1"/>
              <a:t>va</a:t>
            </a:r>
            <a:r>
              <a:rPr lang="tr-TR" b="1" dirty="0"/>
              <a:t> 2026-yil 1–14 </a:t>
            </a:r>
            <a:r>
              <a:rPr lang="tr-TR" b="1" dirty="0" err="1"/>
              <a:t>fevral</a:t>
            </a:r>
            <a:r>
              <a:rPr lang="tr-TR" b="1" dirty="0"/>
              <a:t>)</a:t>
            </a:r>
            <a:br>
              <a:rPr lang="tr-TR" dirty="0"/>
            </a:br>
            <a:r>
              <a:rPr lang="tr-TR" dirty="0" err="1"/>
              <a:t>Tegishli</a:t>
            </a:r>
            <a:r>
              <a:rPr lang="tr-TR" dirty="0"/>
              <a:t> </a:t>
            </a:r>
            <a:r>
              <a:rPr lang="tr-TR" dirty="0" err="1"/>
              <a:t>muassasalar</a:t>
            </a:r>
            <a:r>
              <a:rPr lang="tr-TR" dirty="0"/>
              <a:t> </a:t>
            </a:r>
            <a:r>
              <a:rPr lang="tr-TR" dirty="0" err="1"/>
              <a:t>vakillari</a:t>
            </a:r>
            <a:r>
              <a:rPr lang="tr-TR" dirty="0"/>
              <a:t> </a:t>
            </a:r>
            <a:r>
              <a:rPr lang="tr-TR" dirty="0" err="1"/>
              <a:t>bilan</a:t>
            </a:r>
            <a:r>
              <a:rPr lang="tr-TR" dirty="0"/>
              <a:t> </a:t>
            </a:r>
            <a:r>
              <a:rPr lang="tr-TR" dirty="0" err="1"/>
              <a:t>keng</a:t>
            </a:r>
            <a:r>
              <a:rPr lang="tr-TR" dirty="0"/>
              <a:t> </a:t>
            </a:r>
            <a:r>
              <a:rPr lang="tr-TR" dirty="0" err="1"/>
              <a:t>qamrovli</a:t>
            </a:r>
            <a:r>
              <a:rPr lang="tr-TR" dirty="0"/>
              <a:t> </a:t>
            </a:r>
            <a:r>
              <a:rPr lang="tr-TR" dirty="0" err="1"/>
              <a:t>uchrashuvlar</a:t>
            </a:r>
            <a:r>
              <a:rPr lang="tr-TR" dirty="0"/>
              <a:t> </a:t>
            </a:r>
            <a:r>
              <a:rPr lang="tr-TR" dirty="0" err="1"/>
              <a:t>o‘tkazildi</a:t>
            </a:r>
            <a:br>
              <a:rPr lang="tr-TR" dirty="0"/>
            </a:br>
            <a:r>
              <a:rPr lang="tr-TR" dirty="0" err="1"/>
              <a:t>Barcha</a:t>
            </a:r>
            <a:r>
              <a:rPr lang="tr-TR" dirty="0"/>
              <a:t> 9 ta </a:t>
            </a:r>
            <a:r>
              <a:rPr lang="tr-TR" dirty="0" err="1"/>
              <a:t>davlat</a:t>
            </a:r>
            <a:r>
              <a:rPr lang="tr-TR" dirty="0"/>
              <a:t> </a:t>
            </a:r>
            <a:r>
              <a:rPr lang="tr-TR" dirty="0" err="1"/>
              <a:t>o‘rmon</a:t>
            </a:r>
            <a:r>
              <a:rPr lang="tr-TR" dirty="0"/>
              <a:t> </a:t>
            </a:r>
            <a:r>
              <a:rPr lang="tr-TR" dirty="0" err="1"/>
              <a:t>ko‘chatxonalari</a:t>
            </a:r>
            <a:r>
              <a:rPr lang="tr-TR" dirty="0"/>
              <a:t> </a:t>
            </a:r>
            <a:r>
              <a:rPr lang="tr-TR" dirty="0" err="1"/>
              <a:t>joyida</a:t>
            </a:r>
            <a:r>
              <a:rPr lang="tr-TR" dirty="0"/>
              <a:t> </a:t>
            </a:r>
            <a:r>
              <a:rPr lang="tr-TR" dirty="0" err="1"/>
              <a:t>borib</a:t>
            </a:r>
            <a:r>
              <a:rPr lang="tr-TR" dirty="0"/>
              <a:t> </a:t>
            </a:r>
            <a:r>
              <a:rPr lang="tr-TR" dirty="0" err="1"/>
              <a:t>baholandi</a:t>
            </a:r>
            <a:endParaRPr lang="tr-TR" dirty="0"/>
          </a:p>
          <a:p>
            <a:r>
              <a:rPr lang="tr-TR" b="1" dirty="0" err="1"/>
              <a:t>Ma’lumot</a:t>
            </a:r>
            <a:r>
              <a:rPr lang="tr-TR" b="1" dirty="0"/>
              <a:t> </a:t>
            </a:r>
            <a:r>
              <a:rPr lang="tr-TR" b="1" dirty="0" err="1"/>
              <a:t>to‘plash</a:t>
            </a:r>
            <a:r>
              <a:rPr lang="tr-TR" b="1" dirty="0"/>
              <a:t> </a:t>
            </a:r>
            <a:r>
              <a:rPr lang="tr-TR" b="1" dirty="0" err="1"/>
              <a:t>va</a:t>
            </a:r>
            <a:r>
              <a:rPr lang="tr-TR" b="1" dirty="0"/>
              <a:t> </a:t>
            </a:r>
            <a:r>
              <a:rPr lang="tr-TR" b="1" dirty="0" err="1"/>
              <a:t>texnik</a:t>
            </a:r>
            <a:r>
              <a:rPr lang="tr-TR" b="1" dirty="0"/>
              <a:t> </a:t>
            </a:r>
            <a:r>
              <a:rPr lang="tr-TR" b="1" dirty="0" err="1"/>
              <a:t>baholash</a:t>
            </a:r>
            <a:r>
              <a:rPr lang="tr-TR" b="1" dirty="0"/>
              <a:t>:</a:t>
            </a:r>
            <a:br>
              <a:rPr lang="tr-TR" dirty="0"/>
            </a:br>
            <a:r>
              <a:rPr lang="tr-TR" dirty="0" err="1"/>
              <a:t>So‘rovnoma</a:t>
            </a:r>
            <a:r>
              <a:rPr lang="tr-TR" dirty="0"/>
              <a:t> </a:t>
            </a:r>
            <a:r>
              <a:rPr lang="tr-TR" dirty="0" err="1"/>
              <a:t>natijalari</a:t>
            </a:r>
            <a:r>
              <a:rPr lang="tr-TR" dirty="0"/>
              <a:t> dala </a:t>
            </a:r>
            <a:r>
              <a:rPr lang="tr-TR" dirty="0" err="1"/>
              <a:t>kuzatuvlari</a:t>
            </a:r>
            <a:r>
              <a:rPr lang="tr-TR" dirty="0"/>
              <a:t> </a:t>
            </a:r>
            <a:r>
              <a:rPr lang="tr-TR" dirty="0" err="1"/>
              <a:t>orqali</a:t>
            </a:r>
            <a:r>
              <a:rPr lang="tr-TR" dirty="0"/>
              <a:t> </a:t>
            </a:r>
            <a:r>
              <a:rPr lang="tr-TR" dirty="0" err="1"/>
              <a:t>tasdiqlandi</a:t>
            </a:r>
            <a:br>
              <a:rPr lang="tr-TR" dirty="0"/>
            </a:br>
            <a:r>
              <a:rPr lang="tr-TR" dirty="0" err="1"/>
              <a:t>Quyidagi</a:t>
            </a:r>
            <a:r>
              <a:rPr lang="tr-TR" dirty="0"/>
              <a:t> </a:t>
            </a:r>
            <a:r>
              <a:rPr lang="tr-TR" dirty="0" err="1"/>
              <a:t>texnik</a:t>
            </a:r>
            <a:r>
              <a:rPr lang="tr-TR" dirty="0"/>
              <a:t> </a:t>
            </a:r>
            <a:r>
              <a:rPr lang="tr-TR" dirty="0" err="1"/>
              <a:t>ma’lumotlar</a:t>
            </a:r>
            <a:r>
              <a:rPr lang="tr-TR" dirty="0"/>
              <a:t> </a:t>
            </a:r>
            <a:r>
              <a:rPr lang="tr-TR" dirty="0" err="1"/>
              <a:t>yig‘ildi</a:t>
            </a:r>
            <a:r>
              <a:rPr lang="tr-TR" dirty="0"/>
              <a:t>: </a:t>
            </a:r>
            <a:r>
              <a:rPr lang="tr-TR" dirty="0" err="1"/>
              <a:t>tuproq</a:t>
            </a:r>
            <a:r>
              <a:rPr lang="tr-TR" dirty="0"/>
              <a:t> </a:t>
            </a:r>
            <a:r>
              <a:rPr lang="tr-TR" dirty="0" err="1"/>
              <a:t>xususiyatlari</a:t>
            </a:r>
            <a:r>
              <a:rPr lang="tr-TR" dirty="0"/>
              <a:t>, </a:t>
            </a:r>
            <a:r>
              <a:rPr lang="tr-TR" dirty="0" err="1"/>
              <a:t>suv</a:t>
            </a:r>
            <a:r>
              <a:rPr lang="tr-TR" dirty="0"/>
              <a:t> </a:t>
            </a:r>
            <a:r>
              <a:rPr lang="tr-TR" dirty="0" err="1"/>
              <a:t>resurslari</a:t>
            </a:r>
            <a:r>
              <a:rPr lang="tr-TR" dirty="0"/>
              <a:t>, yer </a:t>
            </a:r>
            <a:r>
              <a:rPr lang="tr-TR" dirty="0" err="1"/>
              <a:t>tuzilishi</a:t>
            </a:r>
            <a:r>
              <a:rPr lang="tr-TR" dirty="0"/>
              <a:t>, </a:t>
            </a:r>
            <a:r>
              <a:rPr lang="tr-TR" dirty="0" err="1"/>
              <a:t>ishlab</a:t>
            </a:r>
            <a:r>
              <a:rPr lang="tr-TR" dirty="0"/>
              <a:t> </a:t>
            </a:r>
            <a:r>
              <a:rPr lang="tr-TR" dirty="0" err="1"/>
              <a:t>chiqarish</a:t>
            </a:r>
            <a:r>
              <a:rPr lang="tr-TR" dirty="0"/>
              <a:t> </a:t>
            </a:r>
            <a:r>
              <a:rPr lang="tr-TR" dirty="0" err="1"/>
              <a:t>infratuzilmasi</a:t>
            </a:r>
            <a:r>
              <a:rPr lang="tr-TR" dirty="0"/>
              <a:t>, </a:t>
            </a:r>
            <a:r>
              <a:rPr lang="tr-TR" dirty="0" err="1"/>
              <a:t>kirish</a:t>
            </a:r>
            <a:r>
              <a:rPr lang="tr-TR" dirty="0"/>
              <a:t> </a:t>
            </a:r>
            <a:r>
              <a:rPr lang="tr-TR" dirty="0" err="1"/>
              <a:t>imkoniyati</a:t>
            </a:r>
            <a:r>
              <a:rPr lang="tr-TR" dirty="0"/>
              <a:t> </a:t>
            </a:r>
            <a:r>
              <a:rPr lang="tr-TR" dirty="0" err="1"/>
              <a:t>va</a:t>
            </a:r>
            <a:r>
              <a:rPr lang="tr-TR" dirty="0"/>
              <a:t> </a:t>
            </a:r>
            <a:r>
              <a:rPr lang="tr-TR" dirty="0" err="1"/>
              <a:t>ekologik</a:t>
            </a:r>
            <a:r>
              <a:rPr lang="tr-TR" dirty="0"/>
              <a:t> </a:t>
            </a:r>
            <a:r>
              <a:rPr lang="tr-TR" dirty="0" err="1"/>
              <a:t>omillar</a:t>
            </a:r>
            <a:br>
              <a:rPr lang="tr-TR" dirty="0"/>
            </a:br>
            <a:r>
              <a:rPr lang="tr-TR" dirty="0" err="1"/>
              <a:t>Texnik</a:t>
            </a:r>
            <a:r>
              <a:rPr lang="tr-TR" dirty="0"/>
              <a:t> </a:t>
            </a:r>
            <a:r>
              <a:rPr lang="tr-TR" dirty="0" err="1"/>
              <a:t>mutaxassislar</a:t>
            </a:r>
            <a:r>
              <a:rPr lang="tr-TR" dirty="0"/>
              <a:t> </a:t>
            </a:r>
            <a:r>
              <a:rPr lang="tr-TR" dirty="0" err="1"/>
              <a:t>va</a:t>
            </a:r>
            <a:r>
              <a:rPr lang="tr-TR" dirty="0"/>
              <a:t> dala </a:t>
            </a:r>
            <a:r>
              <a:rPr lang="tr-TR" dirty="0" err="1"/>
              <a:t>jamoalari</a:t>
            </a:r>
            <a:r>
              <a:rPr lang="tr-TR" dirty="0"/>
              <a:t> </a:t>
            </a:r>
            <a:r>
              <a:rPr lang="tr-TR" dirty="0" err="1"/>
              <a:t>bilan</a:t>
            </a:r>
            <a:r>
              <a:rPr lang="tr-TR" dirty="0"/>
              <a:t> </a:t>
            </a:r>
            <a:r>
              <a:rPr lang="tr-TR" dirty="0" err="1"/>
              <a:t>suhbatlar</a:t>
            </a:r>
            <a:r>
              <a:rPr lang="tr-TR" dirty="0"/>
              <a:t> </a:t>
            </a:r>
            <a:r>
              <a:rPr lang="tr-TR" dirty="0" err="1"/>
              <a:t>o‘tkazildi</a:t>
            </a:r>
            <a:br>
              <a:rPr lang="tr-TR" dirty="0"/>
            </a:br>
            <a:r>
              <a:rPr lang="tr-TR" dirty="0"/>
              <a:t>Har bir </a:t>
            </a:r>
            <a:r>
              <a:rPr lang="tr-TR" dirty="0" err="1"/>
              <a:t>ko‘chatxona</a:t>
            </a:r>
            <a:r>
              <a:rPr lang="tr-TR" dirty="0"/>
              <a:t> </a:t>
            </a:r>
            <a:r>
              <a:rPr lang="tr-TR" dirty="0" err="1"/>
              <a:t>bo‘yicha</a:t>
            </a:r>
            <a:r>
              <a:rPr lang="tr-TR" dirty="0"/>
              <a:t> kompleks (</a:t>
            </a:r>
            <a:r>
              <a:rPr lang="tr-TR" dirty="0" err="1"/>
              <a:t>yaxlit</a:t>
            </a:r>
            <a:r>
              <a:rPr lang="tr-TR" dirty="0"/>
              <a:t>) </a:t>
            </a:r>
            <a:r>
              <a:rPr lang="tr-TR" dirty="0" err="1"/>
              <a:t>baholash</a:t>
            </a:r>
            <a:r>
              <a:rPr lang="tr-TR" dirty="0"/>
              <a:t> </a:t>
            </a:r>
            <a:r>
              <a:rPr lang="tr-TR" dirty="0" err="1"/>
              <a:t>ishlab</a:t>
            </a:r>
            <a:r>
              <a:rPr lang="tr-TR" dirty="0"/>
              <a:t> </a:t>
            </a:r>
            <a:r>
              <a:rPr lang="tr-TR" dirty="0" err="1"/>
              <a:t>chiqildi</a:t>
            </a:r>
            <a:endParaRPr lang="tr-TR" dirty="0"/>
          </a:p>
          <a:p>
            <a:r>
              <a:rPr lang="tr-TR" b="1" dirty="0" err="1"/>
              <a:t>Raqamli</a:t>
            </a:r>
            <a:r>
              <a:rPr lang="tr-TR" b="1" dirty="0"/>
              <a:t> platforma </a:t>
            </a:r>
            <a:r>
              <a:rPr lang="tr-TR" b="1" dirty="0" err="1"/>
              <a:t>ishlab</a:t>
            </a:r>
            <a:r>
              <a:rPr lang="tr-TR" b="1" dirty="0"/>
              <a:t> </a:t>
            </a:r>
            <a:r>
              <a:rPr lang="tr-TR" b="1" dirty="0" err="1"/>
              <a:t>chiqish</a:t>
            </a:r>
            <a:r>
              <a:rPr lang="tr-TR" b="1" dirty="0"/>
              <a:t>:</a:t>
            </a:r>
            <a:br>
              <a:rPr lang="tr-TR" dirty="0"/>
            </a:br>
            <a:r>
              <a:rPr lang="tr-TR" dirty="0" err="1"/>
              <a:t>Veb-asoslangan</a:t>
            </a:r>
            <a:r>
              <a:rPr lang="tr-TR" dirty="0"/>
              <a:t> </a:t>
            </a:r>
            <a:r>
              <a:rPr lang="tr-TR" dirty="0" err="1"/>
              <a:t>hamkorlik</a:t>
            </a:r>
            <a:r>
              <a:rPr lang="tr-TR" dirty="0"/>
              <a:t> </a:t>
            </a:r>
            <a:r>
              <a:rPr lang="tr-TR" dirty="0" err="1"/>
              <a:t>platformasi</a:t>
            </a:r>
            <a:r>
              <a:rPr lang="tr-TR" dirty="0"/>
              <a:t> </a:t>
            </a:r>
            <a:r>
              <a:rPr lang="tr-TR" dirty="0" err="1"/>
              <a:t>yaratildi</a:t>
            </a:r>
            <a:r>
              <a:rPr lang="tr-TR" dirty="0"/>
              <a:t>:</a:t>
            </a:r>
            <a:br>
              <a:rPr lang="tr-TR" dirty="0"/>
            </a:br>
            <a:r>
              <a:rPr lang="tr-TR" dirty="0">
                <a:hlinkClick r:id="rId2"/>
              </a:rPr>
              <a:t>https://www.uzbeknursery.com</a:t>
            </a:r>
            <a:br>
              <a:rPr lang="tr-TR" dirty="0"/>
            </a:br>
            <a:r>
              <a:rPr lang="tr-TR" dirty="0" err="1"/>
              <a:t>Quyidagi</a:t>
            </a:r>
            <a:r>
              <a:rPr lang="tr-TR" dirty="0"/>
              <a:t> </a:t>
            </a:r>
            <a:r>
              <a:rPr lang="tr-TR" dirty="0" err="1"/>
              <a:t>funksiyalarni</a:t>
            </a:r>
            <a:r>
              <a:rPr lang="tr-TR" dirty="0"/>
              <a:t> </a:t>
            </a:r>
            <a:r>
              <a:rPr lang="tr-TR" dirty="0" err="1"/>
              <a:t>ta’minlaydi</a:t>
            </a:r>
            <a:r>
              <a:rPr lang="tr-TR" dirty="0"/>
              <a:t>:</a:t>
            </a:r>
            <a:br>
              <a:rPr lang="tr-TR" dirty="0"/>
            </a:br>
            <a:r>
              <a:rPr lang="tr-TR" dirty="0" err="1"/>
              <a:t>Ma’lumotlarni</a:t>
            </a:r>
            <a:r>
              <a:rPr lang="tr-TR" dirty="0"/>
              <a:t> </a:t>
            </a:r>
            <a:r>
              <a:rPr lang="tr-TR" dirty="0" err="1"/>
              <a:t>saqlash</a:t>
            </a:r>
            <a:r>
              <a:rPr lang="tr-TR" dirty="0"/>
              <a:t> </a:t>
            </a:r>
            <a:r>
              <a:rPr lang="tr-TR" dirty="0" err="1"/>
              <a:t>va</a:t>
            </a:r>
            <a:r>
              <a:rPr lang="tr-TR" dirty="0"/>
              <a:t> </a:t>
            </a:r>
            <a:r>
              <a:rPr lang="tr-TR" dirty="0" err="1"/>
              <a:t>tekshirish</a:t>
            </a:r>
            <a:br>
              <a:rPr lang="tr-TR" dirty="0"/>
            </a:br>
            <a:r>
              <a:rPr lang="tr-TR" dirty="0" err="1"/>
              <a:t>Texnik</a:t>
            </a:r>
            <a:r>
              <a:rPr lang="tr-TR" dirty="0"/>
              <a:t> </a:t>
            </a:r>
            <a:r>
              <a:rPr lang="tr-TR" dirty="0" err="1"/>
              <a:t>hisobotlar</a:t>
            </a:r>
            <a:r>
              <a:rPr lang="tr-TR" dirty="0"/>
              <a:t> </a:t>
            </a:r>
            <a:r>
              <a:rPr lang="tr-TR" dirty="0" err="1"/>
              <a:t>va</a:t>
            </a:r>
            <a:r>
              <a:rPr lang="tr-TR" dirty="0"/>
              <a:t> tahlil</a:t>
            </a:r>
            <a:br>
              <a:rPr lang="tr-TR" dirty="0"/>
            </a:br>
            <a:r>
              <a:rPr lang="tr-TR" dirty="0" err="1"/>
              <a:t>Ekspert</a:t>
            </a:r>
            <a:r>
              <a:rPr lang="tr-TR" dirty="0"/>
              <a:t> </a:t>
            </a:r>
            <a:r>
              <a:rPr lang="tr-TR" dirty="0" err="1"/>
              <a:t>fikrlari</a:t>
            </a:r>
            <a:r>
              <a:rPr lang="tr-TR" dirty="0"/>
              <a:t> </a:t>
            </a:r>
            <a:r>
              <a:rPr lang="tr-TR" dirty="0" err="1"/>
              <a:t>va</a:t>
            </a:r>
            <a:r>
              <a:rPr lang="tr-TR" dirty="0"/>
              <a:t> </a:t>
            </a:r>
            <a:r>
              <a:rPr lang="tr-TR" dirty="0" err="1"/>
              <a:t>manfaatdor</a:t>
            </a:r>
            <a:r>
              <a:rPr lang="tr-TR" dirty="0"/>
              <a:t> </a:t>
            </a:r>
            <a:r>
              <a:rPr lang="tr-TR" dirty="0" err="1"/>
              <a:t>tomonlar</a:t>
            </a:r>
            <a:r>
              <a:rPr lang="tr-TR" dirty="0"/>
              <a:t> </a:t>
            </a:r>
            <a:r>
              <a:rPr lang="tr-TR" dirty="0" err="1"/>
              <a:t>hamkorligi</a:t>
            </a:r>
            <a:endParaRPr lang="tr-TR" dirty="0"/>
          </a:p>
          <a:p>
            <a:r>
              <a:rPr lang="tr-TR" b="1" dirty="0" err="1"/>
              <a:t>Natijalarni</a:t>
            </a:r>
            <a:r>
              <a:rPr lang="tr-TR" b="1" dirty="0"/>
              <a:t> </a:t>
            </a:r>
            <a:r>
              <a:rPr lang="tr-TR" b="1" dirty="0" err="1"/>
              <a:t>taqdim</a:t>
            </a:r>
            <a:r>
              <a:rPr lang="tr-TR" b="1" dirty="0"/>
              <a:t> </a:t>
            </a:r>
            <a:r>
              <a:rPr lang="tr-TR" b="1" dirty="0" err="1"/>
              <a:t>etish</a:t>
            </a:r>
            <a:r>
              <a:rPr lang="tr-TR" b="1" dirty="0"/>
              <a:t> </a:t>
            </a:r>
            <a:r>
              <a:rPr lang="tr-TR" b="1" dirty="0" err="1"/>
              <a:t>va</a:t>
            </a:r>
            <a:r>
              <a:rPr lang="tr-TR" b="1" dirty="0"/>
              <a:t> </a:t>
            </a:r>
            <a:r>
              <a:rPr lang="tr-TR" b="1" dirty="0" err="1"/>
              <a:t>hamkorlik</a:t>
            </a:r>
            <a:r>
              <a:rPr lang="tr-TR" b="1" dirty="0"/>
              <a:t>:</a:t>
            </a:r>
            <a:br>
              <a:rPr lang="tr-TR" dirty="0"/>
            </a:br>
            <a:r>
              <a:rPr lang="tr-TR" dirty="0" err="1"/>
              <a:t>Dastlabki</a:t>
            </a:r>
            <a:r>
              <a:rPr lang="tr-TR" dirty="0"/>
              <a:t> </a:t>
            </a:r>
            <a:r>
              <a:rPr lang="tr-TR" dirty="0" err="1"/>
              <a:t>natijalar</a:t>
            </a:r>
            <a:r>
              <a:rPr lang="tr-TR" dirty="0"/>
              <a:t> </a:t>
            </a:r>
            <a:r>
              <a:rPr lang="tr-TR" dirty="0" err="1"/>
              <a:t>O‘zbekiston</a:t>
            </a:r>
            <a:r>
              <a:rPr lang="tr-TR" dirty="0"/>
              <a:t> </a:t>
            </a:r>
            <a:r>
              <a:rPr lang="tr-TR" dirty="0" err="1"/>
              <a:t>O‘rmon</a:t>
            </a:r>
            <a:r>
              <a:rPr lang="tr-TR" dirty="0"/>
              <a:t> </a:t>
            </a:r>
            <a:r>
              <a:rPr lang="tr-TR" dirty="0" err="1"/>
              <a:t>xo‘jaligi</a:t>
            </a:r>
            <a:r>
              <a:rPr lang="tr-TR" dirty="0"/>
              <a:t> </a:t>
            </a:r>
            <a:r>
              <a:rPr lang="tr-TR" dirty="0" err="1"/>
              <a:t>agentligiga</a:t>
            </a:r>
            <a:r>
              <a:rPr lang="tr-TR" dirty="0"/>
              <a:t> </a:t>
            </a:r>
            <a:r>
              <a:rPr lang="tr-TR" dirty="0" err="1"/>
              <a:t>taqdim</a:t>
            </a:r>
            <a:r>
              <a:rPr lang="tr-TR" dirty="0"/>
              <a:t> etildi (2026-yil 20-fevral)</a:t>
            </a:r>
            <a:br>
              <a:rPr lang="tr-TR" dirty="0"/>
            </a:br>
            <a:r>
              <a:rPr lang="tr-TR" dirty="0" err="1"/>
              <a:t>Jahon</a:t>
            </a:r>
            <a:r>
              <a:rPr lang="tr-TR" dirty="0"/>
              <a:t> </a:t>
            </a:r>
            <a:r>
              <a:rPr lang="tr-TR" dirty="0" err="1"/>
              <a:t>banki</a:t>
            </a:r>
            <a:r>
              <a:rPr lang="tr-TR" dirty="0"/>
              <a:t> </a:t>
            </a:r>
            <a:r>
              <a:rPr lang="tr-TR" dirty="0" err="1"/>
              <a:t>delegatsiyasi</a:t>
            </a:r>
            <a:r>
              <a:rPr lang="tr-TR" dirty="0"/>
              <a:t> </a:t>
            </a:r>
            <a:r>
              <a:rPr lang="tr-TR" dirty="0" err="1"/>
              <a:t>va</a:t>
            </a:r>
            <a:r>
              <a:rPr lang="tr-TR" dirty="0"/>
              <a:t> </a:t>
            </a:r>
            <a:r>
              <a:rPr lang="tr-TR" dirty="0" err="1"/>
              <a:t>milliy</a:t>
            </a:r>
            <a:r>
              <a:rPr lang="tr-TR" dirty="0"/>
              <a:t> </a:t>
            </a:r>
            <a:r>
              <a:rPr lang="tr-TR" dirty="0" err="1"/>
              <a:t>manfaatdor</a:t>
            </a:r>
            <a:r>
              <a:rPr lang="tr-TR" dirty="0"/>
              <a:t> </a:t>
            </a:r>
            <a:r>
              <a:rPr lang="tr-TR" dirty="0" err="1"/>
              <a:t>tomonlarga</a:t>
            </a:r>
            <a:r>
              <a:rPr lang="tr-TR" dirty="0"/>
              <a:t> </a:t>
            </a:r>
            <a:r>
              <a:rPr lang="tr-TR" dirty="0" err="1"/>
              <a:t>keng</a:t>
            </a:r>
            <a:r>
              <a:rPr lang="tr-TR" dirty="0"/>
              <a:t> </a:t>
            </a:r>
            <a:r>
              <a:rPr lang="tr-TR" dirty="0" err="1"/>
              <a:t>qamrovli</a:t>
            </a:r>
            <a:r>
              <a:rPr lang="tr-TR" dirty="0"/>
              <a:t> </a:t>
            </a:r>
            <a:r>
              <a:rPr lang="tr-TR" dirty="0" err="1"/>
              <a:t>taqdimot</a:t>
            </a:r>
            <a:r>
              <a:rPr lang="tr-TR" dirty="0"/>
              <a:t> </a:t>
            </a:r>
            <a:r>
              <a:rPr lang="tr-TR" dirty="0" err="1"/>
              <a:t>o‘tkazildi</a:t>
            </a:r>
            <a:r>
              <a:rPr lang="tr-TR" dirty="0"/>
              <a:t> (2026-yil 2-mart)</a:t>
            </a:r>
            <a:br>
              <a:rPr lang="tr-TR" dirty="0"/>
            </a:br>
            <a:r>
              <a:rPr lang="tr-TR" dirty="0" err="1"/>
              <a:t>Metodologiya</a:t>
            </a:r>
            <a:r>
              <a:rPr lang="tr-TR" dirty="0"/>
              <a:t>, dala </a:t>
            </a:r>
            <a:r>
              <a:rPr lang="tr-TR" dirty="0" err="1"/>
              <a:t>natijalari</a:t>
            </a:r>
            <a:r>
              <a:rPr lang="tr-TR" dirty="0"/>
              <a:t> </a:t>
            </a:r>
            <a:r>
              <a:rPr lang="tr-TR" dirty="0" err="1"/>
              <a:t>va</a:t>
            </a:r>
            <a:r>
              <a:rPr lang="tr-TR" dirty="0"/>
              <a:t> </a:t>
            </a:r>
            <a:r>
              <a:rPr lang="tr-TR" dirty="0" err="1"/>
              <a:t>rejalashtirish</a:t>
            </a:r>
            <a:r>
              <a:rPr lang="tr-TR" dirty="0"/>
              <a:t> </a:t>
            </a:r>
            <a:r>
              <a:rPr lang="tr-TR" dirty="0" err="1"/>
              <a:t>yondashuvi</a:t>
            </a:r>
            <a:r>
              <a:rPr lang="tr-TR" dirty="0"/>
              <a:t> </a:t>
            </a:r>
            <a:r>
              <a:rPr lang="tr-TR" dirty="0" err="1"/>
              <a:t>taqdim</a:t>
            </a:r>
            <a:r>
              <a:rPr lang="tr-TR" dirty="0"/>
              <a:t> etildi</a:t>
            </a:r>
          </a:p>
        </p:txBody>
      </p:sp>
    </p:spTree>
    <p:extLst>
      <p:ext uri="{BB962C8B-B14F-4D97-AF65-F5344CB8AC3E}">
        <p14:creationId xmlns:p14="http://schemas.microsoft.com/office/powerpoint/2010/main" val="1559623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8F54A5E-F34C-B406-A6ED-C47CCD7A7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38" y="174681"/>
            <a:ext cx="6207282" cy="2899176"/>
          </a:xfrm>
          <a:prstGeom prst="rect">
            <a:avLst/>
          </a:prstGeom>
        </p:spPr>
      </p:pic>
      <p:pic>
        <p:nvPicPr>
          <p:cNvPr id="5" name="Resim 4">
            <a:extLst>
              <a:ext uri="{FF2B5EF4-FFF2-40B4-BE49-F238E27FC236}">
                <a16:creationId xmlns:a16="http://schemas.microsoft.com/office/drawing/2014/main" id="{BB806628-23AD-9639-0771-401FC783ABC0}"/>
              </a:ext>
            </a:extLst>
          </p:cNvPr>
          <p:cNvPicPr>
            <a:picLocks noChangeAspect="1"/>
          </p:cNvPicPr>
          <p:nvPr/>
        </p:nvPicPr>
        <p:blipFill>
          <a:blip r:embed="rId3"/>
          <a:stretch>
            <a:fillRect/>
          </a:stretch>
        </p:blipFill>
        <p:spPr>
          <a:xfrm>
            <a:off x="6558115" y="95046"/>
            <a:ext cx="5378247" cy="3025263"/>
          </a:xfrm>
          <a:prstGeom prst="rect">
            <a:avLst/>
          </a:prstGeom>
        </p:spPr>
      </p:pic>
      <p:pic>
        <p:nvPicPr>
          <p:cNvPr id="11" name="Resim 10">
            <a:extLst>
              <a:ext uri="{FF2B5EF4-FFF2-40B4-BE49-F238E27FC236}">
                <a16:creationId xmlns:a16="http://schemas.microsoft.com/office/drawing/2014/main" id="{BEF2A037-FF1F-FB21-7111-2B0513A630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38" y="3362578"/>
            <a:ext cx="5250425" cy="3320741"/>
          </a:xfrm>
          <a:prstGeom prst="rect">
            <a:avLst/>
          </a:prstGeom>
        </p:spPr>
      </p:pic>
      <p:pic>
        <p:nvPicPr>
          <p:cNvPr id="13" name="Resim 12">
            <a:extLst>
              <a:ext uri="{FF2B5EF4-FFF2-40B4-BE49-F238E27FC236}">
                <a16:creationId xmlns:a16="http://schemas.microsoft.com/office/drawing/2014/main" id="{755FE34A-C574-3669-9242-E5739C2AE7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385" y="3234091"/>
            <a:ext cx="3477621" cy="3416020"/>
          </a:xfrm>
          <a:prstGeom prst="rect">
            <a:avLst/>
          </a:prstGeom>
        </p:spPr>
      </p:pic>
      <p:pic>
        <p:nvPicPr>
          <p:cNvPr id="15" name="Resim 14">
            <a:extLst>
              <a:ext uri="{FF2B5EF4-FFF2-40B4-BE49-F238E27FC236}">
                <a16:creationId xmlns:a16="http://schemas.microsoft.com/office/drawing/2014/main" id="{B060A4D7-87BE-202A-AFAC-448CF85D2B8D}"/>
              </a:ext>
            </a:extLst>
          </p:cNvPr>
          <p:cNvPicPr>
            <a:picLocks noChangeAspect="1"/>
          </p:cNvPicPr>
          <p:nvPr/>
        </p:nvPicPr>
        <p:blipFill>
          <a:blip r:embed="rId6"/>
          <a:stretch>
            <a:fillRect/>
          </a:stretch>
        </p:blipFill>
        <p:spPr>
          <a:xfrm>
            <a:off x="9440965" y="3300666"/>
            <a:ext cx="2131603" cy="3545706"/>
          </a:xfrm>
          <a:prstGeom prst="rect">
            <a:avLst/>
          </a:prstGeom>
        </p:spPr>
      </p:pic>
    </p:spTree>
    <p:extLst>
      <p:ext uri="{BB962C8B-B14F-4D97-AF65-F5344CB8AC3E}">
        <p14:creationId xmlns:p14="http://schemas.microsoft.com/office/powerpoint/2010/main" val="3070948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F30C0E0-C140-21DD-0F5A-EDF5A1A938AF}"/>
              </a:ext>
            </a:extLst>
          </p:cNvPr>
          <p:cNvSpPr>
            <a:spLocks noGrp="1"/>
          </p:cNvSpPr>
          <p:nvPr>
            <p:ph type="title"/>
          </p:nvPr>
        </p:nvSpPr>
        <p:spPr>
          <a:xfrm>
            <a:off x="838200" y="365126"/>
            <a:ext cx="10515600" cy="598436"/>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dirty="0"/>
              <a:t>https://www.uzbeknursery.com/</a:t>
            </a:r>
          </a:p>
        </p:txBody>
      </p:sp>
      <p:sp>
        <p:nvSpPr>
          <p:cNvPr id="3" name="İçerik Yer Tutucusu 2">
            <a:extLst>
              <a:ext uri="{FF2B5EF4-FFF2-40B4-BE49-F238E27FC236}">
                <a16:creationId xmlns:a16="http://schemas.microsoft.com/office/drawing/2014/main" id="{2BDCD714-222B-3A7B-CB8D-F6129DEEA985}"/>
              </a:ext>
            </a:extLst>
          </p:cNvPr>
          <p:cNvSpPr>
            <a:spLocks noGrp="1"/>
          </p:cNvSpPr>
          <p:nvPr>
            <p:ph sz="half" idx="1"/>
          </p:nvPr>
        </p:nvSpPr>
        <p:spPr/>
        <p:txBody>
          <a:bodyPr>
            <a:normAutofit fontScale="40000" lnSpcReduction="20000"/>
          </a:bodyPr>
          <a:lstStyle/>
          <a:p>
            <a:r>
              <a:rPr lang="en-US" b="1" dirty="0"/>
              <a:t>Digital Platform Integration &amp; Capabilities:</a:t>
            </a:r>
            <a:endParaRPr lang="en-US" dirty="0"/>
          </a:p>
          <a:p>
            <a:r>
              <a:rPr lang="en-US" dirty="0"/>
              <a:t>Designed for integration with multiple data sources, including national geospatial infrastructure</a:t>
            </a:r>
            <a:br>
              <a:rPr lang="en-US" dirty="0"/>
            </a:br>
            <a:r>
              <a:rPr lang="en-US" dirty="0"/>
              <a:t>Enables combined analysis of field data and mapping systems</a:t>
            </a:r>
          </a:p>
          <a:p>
            <a:r>
              <a:rPr lang="en-US" b="1" dirty="0"/>
              <a:t>Satellite &amp; Remote Sensing Integration:</a:t>
            </a:r>
            <a:br>
              <a:rPr lang="en-US" dirty="0"/>
            </a:br>
            <a:r>
              <a:rPr lang="en-US" dirty="0"/>
              <a:t>Planned integration with Copernicus (Sentinel) satellites</a:t>
            </a:r>
            <a:br>
              <a:rPr lang="en-US" dirty="0"/>
            </a:br>
            <a:r>
              <a:rPr lang="en-US" dirty="0"/>
              <a:t>Monitoring of land cover, drought, vegetation, and climate risks</a:t>
            </a:r>
            <a:br>
              <a:rPr lang="en-US" dirty="0"/>
            </a:br>
            <a:r>
              <a:rPr lang="en-US" dirty="0"/>
              <a:t>Compatible with Google Earth and Collect Earth</a:t>
            </a:r>
          </a:p>
          <a:p>
            <a:r>
              <a:rPr lang="en-US" b="1" dirty="0"/>
              <a:t>Data-Driven Planning Support:</a:t>
            </a:r>
            <a:br>
              <a:rPr lang="en-US" dirty="0"/>
            </a:br>
            <a:r>
              <a:rPr lang="en-US" dirty="0"/>
              <a:t>Utilizes ecological classification data for species selection and restoration planning</a:t>
            </a:r>
            <a:br>
              <a:rPr lang="en-US" dirty="0"/>
            </a:br>
            <a:r>
              <a:rPr lang="en-US" dirty="0"/>
              <a:t>Can be integrated with </a:t>
            </a:r>
            <a:r>
              <a:rPr lang="en-US" dirty="0" err="1"/>
              <a:t>Uzcosmos</a:t>
            </a:r>
            <a:r>
              <a:rPr lang="en-US" dirty="0"/>
              <a:t> Smart Forestry Platform</a:t>
            </a:r>
          </a:p>
          <a:p>
            <a:r>
              <a:rPr lang="en-US" b="1" dirty="0"/>
              <a:t>AI-Based Decision Support (Future):</a:t>
            </a:r>
            <a:endParaRPr lang="en-US" dirty="0"/>
          </a:p>
          <a:p>
            <a:r>
              <a:rPr lang="en-US" dirty="0"/>
              <a:t>Species suitability analysis </a:t>
            </a:r>
          </a:p>
          <a:p>
            <a:r>
              <a:rPr lang="en-US" dirty="0"/>
              <a:t>Climate risk prediction </a:t>
            </a:r>
          </a:p>
          <a:p>
            <a:r>
              <a:rPr lang="en-US" dirty="0"/>
              <a:t>Nursery production optimization </a:t>
            </a:r>
          </a:p>
          <a:p>
            <a:r>
              <a:rPr lang="en-US" dirty="0"/>
              <a:t>Restoration prioritization </a:t>
            </a:r>
          </a:p>
          <a:p>
            <a:r>
              <a:rPr lang="en-US" b="1" dirty="0"/>
              <a:t>Conclusion:</a:t>
            </a:r>
            <a:br>
              <a:rPr lang="en-US" dirty="0"/>
            </a:br>
            <a:r>
              <a:rPr lang="en-US" dirty="0"/>
              <a:t>A foundation for a data-driven, integrated digital forestry system in Uzbekistan beyond the 9 pilot nurseries</a:t>
            </a:r>
          </a:p>
          <a:p>
            <a:pPr marL="0" indent="0">
              <a:buNone/>
            </a:pPr>
            <a:endParaRPr lang="en-US" dirty="0"/>
          </a:p>
        </p:txBody>
      </p:sp>
      <p:sp>
        <p:nvSpPr>
          <p:cNvPr id="4" name="İçerik Yer Tutucusu 3">
            <a:extLst>
              <a:ext uri="{FF2B5EF4-FFF2-40B4-BE49-F238E27FC236}">
                <a16:creationId xmlns:a16="http://schemas.microsoft.com/office/drawing/2014/main" id="{D390BB45-F550-A943-F791-8C950C4BF707}"/>
              </a:ext>
            </a:extLst>
          </p:cNvPr>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fontScale="40000" lnSpcReduction="20000"/>
          </a:bodyPr>
          <a:lstStyle/>
          <a:p>
            <a:r>
              <a:rPr lang="tr-TR" b="1" dirty="0" err="1"/>
              <a:t>Raqamli</a:t>
            </a:r>
            <a:r>
              <a:rPr lang="tr-TR" b="1" dirty="0"/>
              <a:t> platform </a:t>
            </a:r>
            <a:r>
              <a:rPr lang="tr-TR" b="1" dirty="0" err="1"/>
              <a:t>integratsiyasi</a:t>
            </a:r>
            <a:r>
              <a:rPr lang="tr-TR" b="1" dirty="0"/>
              <a:t> </a:t>
            </a:r>
            <a:r>
              <a:rPr lang="tr-TR" b="1" dirty="0" err="1"/>
              <a:t>va</a:t>
            </a:r>
            <a:r>
              <a:rPr lang="tr-TR" b="1" dirty="0"/>
              <a:t> </a:t>
            </a:r>
            <a:r>
              <a:rPr lang="tr-TR" b="1" dirty="0" err="1"/>
              <a:t>imkoniyatlari</a:t>
            </a:r>
            <a:r>
              <a:rPr lang="tr-TR" b="1" dirty="0"/>
              <a:t>:</a:t>
            </a:r>
            <a:endParaRPr lang="tr-TR" dirty="0"/>
          </a:p>
          <a:p>
            <a:r>
              <a:rPr lang="tr-TR" dirty="0" err="1"/>
              <a:t>Turli</a:t>
            </a:r>
            <a:r>
              <a:rPr lang="tr-TR" dirty="0"/>
              <a:t> </a:t>
            </a:r>
            <a:r>
              <a:rPr lang="tr-TR" dirty="0" err="1"/>
              <a:t>ma’lumot</a:t>
            </a:r>
            <a:r>
              <a:rPr lang="tr-TR" dirty="0"/>
              <a:t> </a:t>
            </a:r>
            <a:r>
              <a:rPr lang="tr-TR" dirty="0" err="1"/>
              <a:t>manbalari</a:t>
            </a:r>
            <a:r>
              <a:rPr lang="tr-TR" dirty="0"/>
              <a:t>, </a:t>
            </a:r>
            <a:r>
              <a:rPr lang="tr-TR" dirty="0" err="1"/>
              <a:t>jumladan</a:t>
            </a:r>
            <a:r>
              <a:rPr lang="tr-TR" dirty="0"/>
              <a:t> </a:t>
            </a:r>
            <a:r>
              <a:rPr lang="tr-TR" dirty="0" err="1"/>
              <a:t>milliy</a:t>
            </a:r>
            <a:r>
              <a:rPr lang="tr-TR" dirty="0"/>
              <a:t> </a:t>
            </a:r>
            <a:r>
              <a:rPr lang="tr-TR" dirty="0" err="1"/>
              <a:t>geoma’lumot</a:t>
            </a:r>
            <a:r>
              <a:rPr lang="tr-TR" dirty="0"/>
              <a:t> </a:t>
            </a:r>
            <a:r>
              <a:rPr lang="tr-TR" dirty="0" err="1"/>
              <a:t>tizimlari</a:t>
            </a:r>
            <a:r>
              <a:rPr lang="tr-TR" dirty="0"/>
              <a:t> </a:t>
            </a:r>
            <a:r>
              <a:rPr lang="tr-TR" dirty="0" err="1"/>
              <a:t>bilan</a:t>
            </a:r>
            <a:r>
              <a:rPr lang="tr-TR" dirty="0"/>
              <a:t> </a:t>
            </a:r>
            <a:r>
              <a:rPr lang="tr-TR" dirty="0" err="1"/>
              <a:t>integratsiya</a:t>
            </a:r>
            <a:r>
              <a:rPr lang="tr-TR" dirty="0"/>
              <a:t> </a:t>
            </a:r>
            <a:r>
              <a:rPr lang="tr-TR" dirty="0" err="1"/>
              <a:t>uchun</a:t>
            </a:r>
            <a:r>
              <a:rPr lang="tr-TR" dirty="0"/>
              <a:t> </a:t>
            </a:r>
            <a:r>
              <a:rPr lang="tr-TR" dirty="0" err="1"/>
              <a:t>ishlab</a:t>
            </a:r>
            <a:r>
              <a:rPr lang="tr-TR" dirty="0"/>
              <a:t> </a:t>
            </a:r>
            <a:r>
              <a:rPr lang="tr-TR" dirty="0" err="1"/>
              <a:t>chiqilgan</a:t>
            </a:r>
            <a:br>
              <a:rPr lang="tr-TR" dirty="0"/>
            </a:br>
            <a:r>
              <a:rPr lang="tr-TR" dirty="0"/>
              <a:t>Dala </a:t>
            </a:r>
            <a:r>
              <a:rPr lang="tr-TR" dirty="0" err="1"/>
              <a:t>ma’lumotlari</a:t>
            </a:r>
            <a:r>
              <a:rPr lang="tr-TR" dirty="0"/>
              <a:t> </a:t>
            </a:r>
            <a:r>
              <a:rPr lang="tr-TR" dirty="0" err="1"/>
              <a:t>va</a:t>
            </a:r>
            <a:r>
              <a:rPr lang="tr-TR" dirty="0"/>
              <a:t> </a:t>
            </a:r>
            <a:r>
              <a:rPr lang="tr-TR" dirty="0" err="1"/>
              <a:t>xaritalash</a:t>
            </a:r>
            <a:r>
              <a:rPr lang="tr-TR" dirty="0"/>
              <a:t> </a:t>
            </a:r>
            <a:r>
              <a:rPr lang="tr-TR" dirty="0" err="1"/>
              <a:t>tizimlarini</a:t>
            </a:r>
            <a:r>
              <a:rPr lang="tr-TR" dirty="0"/>
              <a:t> </a:t>
            </a:r>
            <a:r>
              <a:rPr lang="tr-TR" dirty="0" err="1"/>
              <a:t>birgalikda</a:t>
            </a:r>
            <a:r>
              <a:rPr lang="tr-TR" dirty="0"/>
              <a:t> tahlil </a:t>
            </a:r>
            <a:r>
              <a:rPr lang="tr-TR" dirty="0" err="1"/>
              <a:t>qilish</a:t>
            </a:r>
            <a:r>
              <a:rPr lang="tr-TR" dirty="0"/>
              <a:t> </a:t>
            </a:r>
            <a:r>
              <a:rPr lang="tr-TR" dirty="0" err="1"/>
              <a:t>imkonini</a:t>
            </a:r>
            <a:r>
              <a:rPr lang="tr-TR" dirty="0"/>
              <a:t> </a:t>
            </a:r>
            <a:r>
              <a:rPr lang="tr-TR" dirty="0" err="1"/>
              <a:t>beradi</a:t>
            </a:r>
            <a:endParaRPr lang="tr-TR" dirty="0"/>
          </a:p>
          <a:p>
            <a:r>
              <a:rPr lang="tr-TR" b="1" dirty="0" err="1"/>
              <a:t>Sun’iy</a:t>
            </a:r>
            <a:r>
              <a:rPr lang="tr-TR" b="1" dirty="0"/>
              <a:t> </a:t>
            </a:r>
            <a:r>
              <a:rPr lang="tr-TR" b="1" dirty="0" err="1"/>
              <a:t>yo‘ldosh</a:t>
            </a:r>
            <a:r>
              <a:rPr lang="tr-TR" b="1" dirty="0"/>
              <a:t> </a:t>
            </a:r>
            <a:r>
              <a:rPr lang="tr-TR" b="1" dirty="0" err="1"/>
              <a:t>va</a:t>
            </a:r>
            <a:r>
              <a:rPr lang="tr-TR" b="1" dirty="0"/>
              <a:t> </a:t>
            </a:r>
            <a:r>
              <a:rPr lang="tr-TR" b="1" dirty="0" err="1"/>
              <a:t>masofadan</a:t>
            </a:r>
            <a:r>
              <a:rPr lang="tr-TR" b="1" dirty="0"/>
              <a:t> </a:t>
            </a:r>
            <a:r>
              <a:rPr lang="tr-TR" b="1" dirty="0" err="1"/>
              <a:t>zondlash</a:t>
            </a:r>
            <a:r>
              <a:rPr lang="tr-TR" b="1" dirty="0"/>
              <a:t>:</a:t>
            </a:r>
            <a:br>
              <a:rPr lang="tr-TR" dirty="0"/>
            </a:br>
            <a:r>
              <a:rPr lang="tr-TR" dirty="0"/>
              <a:t>Copernicus (</a:t>
            </a:r>
            <a:r>
              <a:rPr lang="tr-TR" dirty="0" err="1"/>
              <a:t>Sentinel</a:t>
            </a:r>
            <a:r>
              <a:rPr lang="tr-TR" dirty="0"/>
              <a:t>) </a:t>
            </a:r>
            <a:r>
              <a:rPr lang="tr-TR" dirty="0" err="1"/>
              <a:t>sun’iy</a:t>
            </a:r>
            <a:r>
              <a:rPr lang="tr-TR" dirty="0"/>
              <a:t> </a:t>
            </a:r>
            <a:r>
              <a:rPr lang="tr-TR" dirty="0" err="1"/>
              <a:t>yo‘ldoshlari</a:t>
            </a:r>
            <a:r>
              <a:rPr lang="tr-TR" dirty="0"/>
              <a:t> </a:t>
            </a:r>
            <a:r>
              <a:rPr lang="tr-TR" dirty="0" err="1"/>
              <a:t>bilan</a:t>
            </a:r>
            <a:r>
              <a:rPr lang="tr-TR" dirty="0"/>
              <a:t> </a:t>
            </a:r>
            <a:r>
              <a:rPr lang="tr-TR" dirty="0" err="1"/>
              <a:t>integratsiya</a:t>
            </a:r>
            <a:r>
              <a:rPr lang="tr-TR" dirty="0"/>
              <a:t> </a:t>
            </a:r>
            <a:r>
              <a:rPr lang="tr-TR" dirty="0" err="1"/>
              <a:t>rejalashtirilgan</a:t>
            </a:r>
            <a:br>
              <a:rPr lang="tr-TR" dirty="0"/>
            </a:br>
            <a:r>
              <a:rPr lang="tr-TR" dirty="0"/>
              <a:t>Yer </a:t>
            </a:r>
            <a:r>
              <a:rPr lang="tr-TR" dirty="0" err="1"/>
              <a:t>qoplami</a:t>
            </a:r>
            <a:r>
              <a:rPr lang="tr-TR" dirty="0"/>
              <a:t>, </a:t>
            </a:r>
            <a:r>
              <a:rPr lang="tr-TR" dirty="0" err="1"/>
              <a:t>qurg‘oqchilik</a:t>
            </a:r>
            <a:r>
              <a:rPr lang="tr-TR" dirty="0"/>
              <a:t>, </a:t>
            </a:r>
            <a:r>
              <a:rPr lang="tr-TR" dirty="0" err="1"/>
              <a:t>o‘simlik</a:t>
            </a:r>
            <a:r>
              <a:rPr lang="tr-TR" dirty="0"/>
              <a:t> </a:t>
            </a:r>
            <a:r>
              <a:rPr lang="tr-TR" dirty="0" err="1"/>
              <a:t>holati</a:t>
            </a:r>
            <a:r>
              <a:rPr lang="tr-TR" dirty="0"/>
              <a:t> </a:t>
            </a:r>
            <a:r>
              <a:rPr lang="tr-TR" dirty="0" err="1"/>
              <a:t>va</a:t>
            </a:r>
            <a:r>
              <a:rPr lang="tr-TR" dirty="0"/>
              <a:t> </a:t>
            </a:r>
            <a:r>
              <a:rPr lang="tr-TR" dirty="0" err="1"/>
              <a:t>iqlim</a:t>
            </a:r>
            <a:r>
              <a:rPr lang="tr-TR" dirty="0"/>
              <a:t> </a:t>
            </a:r>
            <a:r>
              <a:rPr lang="tr-TR" dirty="0" err="1"/>
              <a:t>xavflarini</a:t>
            </a:r>
            <a:r>
              <a:rPr lang="tr-TR" dirty="0"/>
              <a:t> </a:t>
            </a:r>
            <a:r>
              <a:rPr lang="tr-TR" dirty="0" err="1"/>
              <a:t>monitoring</a:t>
            </a:r>
            <a:r>
              <a:rPr lang="tr-TR" dirty="0"/>
              <a:t> </a:t>
            </a:r>
            <a:r>
              <a:rPr lang="tr-TR" dirty="0" err="1"/>
              <a:t>qilish</a:t>
            </a:r>
            <a:r>
              <a:rPr lang="tr-TR" dirty="0"/>
              <a:t> </a:t>
            </a:r>
            <a:r>
              <a:rPr lang="tr-TR" dirty="0" err="1"/>
              <a:t>imkoniyati</a:t>
            </a:r>
            <a:br>
              <a:rPr lang="tr-TR" dirty="0"/>
            </a:br>
            <a:r>
              <a:rPr lang="tr-TR" dirty="0"/>
              <a:t>Google Earth </a:t>
            </a:r>
            <a:r>
              <a:rPr lang="tr-TR" dirty="0" err="1"/>
              <a:t>va</a:t>
            </a:r>
            <a:r>
              <a:rPr lang="tr-TR" dirty="0"/>
              <a:t> </a:t>
            </a:r>
            <a:r>
              <a:rPr lang="tr-TR" dirty="0" err="1"/>
              <a:t>Collect</a:t>
            </a:r>
            <a:r>
              <a:rPr lang="tr-TR" dirty="0"/>
              <a:t> Earth </a:t>
            </a:r>
            <a:r>
              <a:rPr lang="tr-TR" dirty="0" err="1"/>
              <a:t>bilan</a:t>
            </a:r>
            <a:r>
              <a:rPr lang="tr-TR" dirty="0"/>
              <a:t> </a:t>
            </a:r>
            <a:r>
              <a:rPr lang="tr-TR" dirty="0" err="1"/>
              <a:t>mos</a:t>
            </a:r>
            <a:r>
              <a:rPr lang="tr-TR" dirty="0"/>
              <a:t> </a:t>
            </a:r>
            <a:r>
              <a:rPr lang="tr-TR" dirty="0" err="1"/>
              <a:t>ishlaydi</a:t>
            </a:r>
            <a:endParaRPr lang="tr-TR" dirty="0"/>
          </a:p>
          <a:p>
            <a:r>
              <a:rPr lang="tr-TR" b="1" dirty="0" err="1"/>
              <a:t>Ma’lumotga</a:t>
            </a:r>
            <a:r>
              <a:rPr lang="tr-TR" b="1" dirty="0"/>
              <a:t> </a:t>
            </a:r>
            <a:r>
              <a:rPr lang="tr-TR" b="1" dirty="0" err="1"/>
              <a:t>asoslangan</a:t>
            </a:r>
            <a:r>
              <a:rPr lang="tr-TR" b="1" dirty="0"/>
              <a:t> </a:t>
            </a:r>
            <a:r>
              <a:rPr lang="tr-TR" b="1" dirty="0" err="1"/>
              <a:t>rejalashtirish</a:t>
            </a:r>
            <a:r>
              <a:rPr lang="tr-TR" b="1" dirty="0"/>
              <a:t>:</a:t>
            </a:r>
            <a:br>
              <a:rPr lang="tr-TR" dirty="0"/>
            </a:br>
            <a:r>
              <a:rPr lang="tr-TR" dirty="0" err="1"/>
              <a:t>Ekologik</a:t>
            </a:r>
            <a:r>
              <a:rPr lang="tr-TR" dirty="0"/>
              <a:t> </a:t>
            </a:r>
            <a:r>
              <a:rPr lang="tr-TR" dirty="0" err="1"/>
              <a:t>tasniflash</a:t>
            </a:r>
            <a:r>
              <a:rPr lang="tr-TR" dirty="0"/>
              <a:t> </a:t>
            </a:r>
            <a:r>
              <a:rPr lang="tr-TR" dirty="0" err="1"/>
              <a:t>ma’lumotlari</a:t>
            </a:r>
            <a:r>
              <a:rPr lang="tr-TR" dirty="0"/>
              <a:t> </a:t>
            </a:r>
            <a:r>
              <a:rPr lang="tr-TR" dirty="0" err="1"/>
              <a:t>asosida</a:t>
            </a:r>
            <a:r>
              <a:rPr lang="tr-TR" dirty="0"/>
              <a:t> tur </a:t>
            </a:r>
            <a:r>
              <a:rPr lang="tr-TR" dirty="0" err="1"/>
              <a:t>tanlash</a:t>
            </a:r>
            <a:r>
              <a:rPr lang="tr-TR" dirty="0"/>
              <a:t> </a:t>
            </a:r>
            <a:r>
              <a:rPr lang="tr-TR" dirty="0" err="1"/>
              <a:t>va</a:t>
            </a:r>
            <a:r>
              <a:rPr lang="tr-TR" dirty="0"/>
              <a:t> </a:t>
            </a:r>
            <a:r>
              <a:rPr lang="tr-TR" dirty="0" err="1"/>
              <a:t>restavratsiya</a:t>
            </a:r>
            <a:r>
              <a:rPr lang="tr-TR" dirty="0"/>
              <a:t> </a:t>
            </a:r>
            <a:r>
              <a:rPr lang="tr-TR" dirty="0" err="1"/>
              <a:t>rejalashtirish</a:t>
            </a:r>
            <a:br>
              <a:rPr lang="tr-TR" dirty="0"/>
            </a:br>
            <a:r>
              <a:rPr lang="tr-TR" dirty="0" err="1"/>
              <a:t>Uzcosmos</a:t>
            </a:r>
            <a:r>
              <a:rPr lang="tr-TR" dirty="0"/>
              <a:t> Smart Forestry Platform </a:t>
            </a:r>
            <a:r>
              <a:rPr lang="tr-TR" dirty="0" err="1"/>
              <a:t>bilan</a:t>
            </a:r>
            <a:r>
              <a:rPr lang="tr-TR" dirty="0"/>
              <a:t> </a:t>
            </a:r>
            <a:r>
              <a:rPr lang="tr-TR" dirty="0" err="1"/>
              <a:t>integratsiya</a:t>
            </a:r>
            <a:r>
              <a:rPr lang="tr-TR" dirty="0"/>
              <a:t> </a:t>
            </a:r>
            <a:r>
              <a:rPr lang="tr-TR" dirty="0" err="1"/>
              <a:t>qilish</a:t>
            </a:r>
            <a:r>
              <a:rPr lang="tr-TR" dirty="0"/>
              <a:t> </a:t>
            </a:r>
            <a:r>
              <a:rPr lang="tr-TR" dirty="0" err="1"/>
              <a:t>imkoniyati</a:t>
            </a:r>
            <a:endParaRPr lang="tr-TR" dirty="0"/>
          </a:p>
          <a:p>
            <a:r>
              <a:rPr lang="tr-TR" b="1" dirty="0" err="1"/>
              <a:t>Sun’iy</a:t>
            </a:r>
            <a:r>
              <a:rPr lang="tr-TR" b="1" dirty="0"/>
              <a:t> </a:t>
            </a:r>
            <a:r>
              <a:rPr lang="tr-TR" b="1" dirty="0" err="1"/>
              <a:t>intellekt</a:t>
            </a:r>
            <a:r>
              <a:rPr lang="tr-TR" b="1" dirty="0"/>
              <a:t> (</a:t>
            </a:r>
            <a:r>
              <a:rPr lang="tr-TR" b="1" dirty="0" err="1"/>
              <a:t>kelajak</a:t>
            </a:r>
            <a:r>
              <a:rPr lang="tr-TR" b="1" dirty="0"/>
              <a:t>):</a:t>
            </a:r>
            <a:endParaRPr lang="tr-TR" dirty="0"/>
          </a:p>
          <a:p>
            <a:r>
              <a:rPr lang="tr-TR" dirty="0"/>
              <a:t>Tur </a:t>
            </a:r>
            <a:r>
              <a:rPr lang="tr-TR" dirty="0" err="1"/>
              <a:t>mosligi</a:t>
            </a:r>
            <a:r>
              <a:rPr lang="tr-TR" dirty="0"/>
              <a:t> tahlili </a:t>
            </a:r>
          </a:p>
          <a:p>
            <a:r>
              <a:rPr lang="tr-TR" dirty="0" err="1"/>
              <a:t>Iqlim</a:t>
            </a:r>
            <a:r>
              <a:rPr lang="tr-TR" dirty="0"/>
              <a:t> </a:t>
            </a:r>
            <a:r>
              <a:rPr lang="tr-TR" dirty="0" err="1"/>
              <a:t>xavflarini</a:t>
            </a:r>
            <a:r>
              <a:rPr lang="tr-TR" dirty="0"/>
              <a:t> </a:t>
            </a:r>
            <a:r>
              <a:rPr lang="tr-TR" dirty="0" err="1"/>
              <a:t>prognozlash</a:t>
            </a:r>
            <a:r>
              <a:rPr lang="tr-TR" dirty="0"/>
              <a:t> </a:t>
            </a:r>
          </a:p>
          <a:p>
            <a:r>
              <a:rPr lang="tr-TR" dirty="0" err="1"/>
              <a:t>Ko‘chat</a:t>
            </a:r>
            <a:r>
              <a:rPr lang="tr-TR" dirty="0"/>
              <a:t> </a:t>
            </a:r>
            <a:r>
              <a:rPr lang="tr-TR" dirty="0" err="1"/>
              <a:t>ishlab</a:t>
            </a:r>
            <a:r>
              <a:rPr lang="tr-TR" dirty="0"/>
              <a:t> </a:t>
            </a:r>
            <a:r>
              <a:rPr lang="tr-TR" dirty="0" err="1"/>
              <a:t>chiqarishni</a:t>
            </a:r>
            <a:r>
              <a:rPr lang="tr-TR" dirty="0"/>
              <a:t> </a:t>
            </a:r>
            <a:r>
              <a:rPr lang="tr-TR" dirty="0" err="1"/>
              <a:t>optimallashtirish</a:t>
            </a:r>
            <a:r>
              <a:rPr lang="tr-TR" dirty="0"/>
              <a:t> </a:t>
            </a:r>
          </a:p>
          <a:p>
            <a:r>
              <a:rPr lang="tr-TR" dirty="0" err="1"/>
              <a:t>Restavratsiya</a:t>
            </a:r>
            <a:r>
              <a:rPr lang="tr-TR" dirty="0"/>
              <a:t> </a:t>
            </a:r>
            <a:r>
              <a:rPr lang="tr-TR" dirty="0" err="1"/>
              <a:t>hududlarini</a:t>
            </a:r>
            <a:r>
              <a:rPr lang="tr-TR" dirty="0"/>
              <a:t> </a:t>
            </a:r>
            <a:r>
              <a:rPr lang="tr-TR" dirty="0" err="1"/>
              <a:t>ustuvorlashtirish</a:t>
            </a:r>
            <a:r>
              <a:rPr lang="tr-TR" dirty="0"/>
              <a:t> </a:t>
            </a:r>
          </a:p>
          <a:p>
            <a:r>
              <a:rPr lang="tr-TR" b="1" dirty="0" err="1"/>
              <a:t>Xulosa</a:t>
            </a:r>
            <a:r>
              <a:rPr lang="tr-TR" b="1" dirty="0"/>
              <a:t>:</a:t>
            </a:r>
            <a:br>
              <a:rPr lang="tr-TR" dirty="0"/>
            </a:br>
            <a:r>
              <a:rPr lang="tr-TR" dirty="0"/>
              <a:t>Platforma 9 ta pilot </a:t>
            </a:r>
            <a:r>
              <a:rPr lang="tr-TR" dirty="0" err="1"/>
              <a:t>ko‘chatxonadan</a:t>
            </a:r>
            <a:r>
              <a:rPr lang="tr-TR" dirty="0"/>
              <a:t> </a:t>
            </a:r>
            <a:r>
              <a:rPr lang="tr-TR" dirty="0" err="1"/>
              <a:t>tashqari</a:t>
            </a:r>
            <a:r>
              <a:rPr lang="tr-TR" dirty="0"/>
              <a:t>, </a:t>
            </a:r>
            <a:r>
              <a:rPr lang="tr-TR" dirty="0" err="1"/>
              <a:t>O‘zbekistonda</a:t>
            </a:r>
            <a:r>
              <a:rPr lang="tr-TR" dirty="0"/>
              <a:t> </a:t>
            </a:r>
            <a:r>
              <a:rPr lang="tr-TR" dirty="0" err="1"/>
              <a:t>raqamli</a:t>
            </a:r>
            <a:r>
              <a:rPr lang="tr-TR" dirty="0"/>
              <a:t> </a:t>
            </a:r>
            <a:r>
              <a:rPr lang="tr-TR" dirty="0" err="1"/>
              <a:t>va</a:t>
            </a:r>
            <a:r>
              <a:rPr lang="tr-TR" dirty="0"/>
              <a:t> </a:t>
            </a:r>
            <a:r>
              <a:rPr lang="tr-TR" dirty="0" err="1"/>
              <a:t>integratsiyalashgan</a:t>
            </a:r>
            <a:r>
              <a:rPr lang="tr-TR" dirty="0"/>
              <a:t> </a:t>
            </a:r>
            <a:r>
              <a:rPr lang="tr-TR" dirty="0" err="1"/>
              <a:t>o‘rmonchilik</a:t>
            </a:r>
            <a:r>
              <a:rPr lang="tr-TR" dirty="0"/>
              <a:t> </a:t>
            </a:r>
            <a:r>
              <a:rPr lang="tr-TR" dirty="0" err="1"/>
              <a:t>tizimining</a:t>
            </a:r>
            <a:r>
              <a:rPr lang="tr-TR" dirty="0"/>
              <a:t> </a:t>
            </a:r>
            <a:r>
              <a:rPr lang="tr-TR" dirty="0" err="1"/>
              <a:t>asosini</a:t>
            </a:r>
            <a:r>
              <a:rPr lang="tr-TR" dirty="0"/>
              <a:t> </a:t>
            </a:r>
            <a:r>
              <a:rPr lang="tr-TR" dirty="0" err="1"/>
              <a:t>yaratadi</a:t>
            </a:r>
            <a:endParaRPr lang="tr-TR" dirty="0"/>
          </a:p>
          <a:p>
            <a:pPr marL="0" indent="0">
              <a:buNone/>
            </a:pPr>
            <a:endParaRPr lang="en-US" dirty="0"/>
          </a:p>
        </p:txBody>
      </p:sp>
    </p:spTree>
    <p:extLst>
      <p:ext uri="{BB962C8B-B14F-4D97-AF65-F5344CB8AC3E}">
        <p14:creationId xmlns:p14="http://schemas.microsoft.com/office/powerpoint/2010/main" val="23249808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925405-1193-B1EA-51EA-10528FBE34CF}"/>
              </a:ext>
            </a:extLst>
          </p:cNvPr>
          <p:cNvSpPr>
            <a:spLocks noGrp="1"/>
          </p:cNvSpPr>
          <p:nvPr>
            <p:ph type="title"/>
          </p:nvPr>
        </p:nvSpPr>
        <p:spPr>
          <a:xfrm>
            <a:off x="838200" y="365126"/>
            <a:ext cx="10515600" cy="814746"/>
          </a:xfrm>
        </p:spPr>
        <p:style>
          <a:lnRef idx="1">
            <a:schemeClr val="accent4"/>
          </a:lnRef>
          <a:fillRef idx="2">
            <a:schemeClr val="accent4"/>
          </a:fillRef>
          <a:effectRef idx="1">
            <a:schemeClr val="accent4"/>
          </a:effectRef>
          <a:fontRef idx="minor">
            <a:schemeClr val="dk1"/>
          </a:fontRef>
        </p:style>
        <p:txBody>
          <a:bodyPr/>
          <a:lstStyle/>
          <a:p>
            <a:r>
              <a:rPr lang="tr-TR" dirty="0" err="1"/>
              <a:t>Next</a:t>
            </a:r>
            <a:r>
              <a:rPr lang="tr-TR" dirty="0"/>
              <a:t> Step/ </a:t>
            </a:r>
            <a:r>
              <a:rPr lang="tr-TR" dirty="0" err="1"/>
              <a:t>Keyingi</a:t>
            </a:r>
            <a:r>
              <a:rPr lang="tr-TR" dirty="0"/>
              <a:t> </a:t>
            </a:r>
            <a:r>
              <a:rPr lang="tr-TR" dirty="0" err="1"/>
              <a:t>qadam</a:t>
            </a:r>
            <a:endParaRPr lang="en-US" dirty="0"/>
          </a:p>
        </p:txBody>
      </p:sp>
      <p:sp>
        <p:nvSpPr>
          <p:cNvPr id="3" name="İçerik Yer Tutucusu 2">
            <a:extLst>
              <a:ext uri="{FF2B5EF4-FFF2-40B4-BE49-F238E27FC236}">
                <a16:creationId xmlns:a16="http://schemas.microsoft.com/office/drawing/2014/main" id="{328239E4-B8B6-8FBF-D51F-B12C36FE2268}"/>
              </a:ext>
            </a:extLst>
          </p:cNvPr>
          <p:cNvSpPr>
            <a:spLocks noGrp="1"/>
          </p:cNvSpPr>
          <p:nvPr>
            <p:ph sz="half" idx="1"/>
          </p:nvPr>
        </p:nvSpPr>
        <p:spPr/>
        <p:txBody>
          <a:bodyPr>
            <a:normAutofit fontScale="92500" lnSpcReduction="10000"/>
          </a:bodyPr>
          <a:lstStyle/>
          <a:p>
            <a:r>
              <a:rPr lang="en-US" b="1" dirty="0"/>
              <a:t>Phase 5 – Nursery Design:</a:t>
            </a:r>
            <a:r>
              <a:rPr lang="en-US" dirty="0"/>
              <a:t> Preparation of Detailed Nursery Engineering Designs</a:t>
            </a:r>
            <a:endParaRPr lang="tr-TR" dirty="0"/>
          </a:p>
          <a:p>
            <a:r>
              <a:rPr lang="en-US" b="1" dirty="0"/>
              <a:t>Phase 6 – Technical Specifications &amp; </a:t>
            </a:r>
            <a:r>
              <a:rPr lang="en-US" b="1" dirty="0" err="1"/>
              <a:t>BoQ</a:t>
            </a:r>
            <a:r>
              <a:rPr lang="en-US" b="1" dirty="0"/>
              <a:t>:</a:t>
            </a:r>
            <a:r>
              <a:rPr lang="en-US" dirty="0"/>
              <a:t> Development of</a:t>
            </a:r>
            <a:r>
              <a:rPr lang="tr-TR" dirty="0"/>
              <a:t> </a:t>
            </a:r>
            <a:r>
              <a:rPr lang="en-US" dirty="0" err="1"/>
              <a:t>TechnicalSpecifications</a:t>
            </a:r>
            <a:r>
              <a:rPr lang="en-US" dirty="0"/>
              <a:t> and Bills of Quantities</a:t>
            </a:r>
            <a:endParaRPr lang="tr-TR" dirty="0"/>
          </a:p>
          <a:p>
            <a:r>
              <a:rPr lang="en-US" b="1" dirty="0"/>
              <a:t>Phase 7 – Validation &amp; Training:</a:t>
            </a:r>
            <a:r>
              <a:rPr lang="en-US" dirty="0"/>
              <a:t> Second Field Mission for Technical Validation and Capacity Building</a:t>
            </a:r>
            <a:endParaRPr lang="tr-TR" dirty="0"/>
          </a:p>
          <a:p>
            <a:endParaRPr lang="en-US" dirty="0"/>
          </a:p>
        </p:txBody>
      </p:sp>
      <p:sp>
        <p:nvSpPr>
          <p:cNvPr id="4" name="İçerik Yer Tutucusu 3">
            <a:extLst>
              <a:ext uri="{FF2B5EF4-FFF2-40B4-BE49-F238E27FC236}">
                <a16:creationId xmlns:a16="http://schemas.microsoft.com/office/drawing/2014/main" id="{738C51C7-8E37-52BE-5203-6FB468144831}"/>
              </a:ext>
            </a:extLst>
          </p:cNvPr>
          <p:cNvSpPr>
            <a:spLocks noGrp="1"/>
          </p:cNvSpPr>
          <p:nvPr>
            <p:ph sz="half" idx="2"/>
          </p:nvPr>
        </p:nvSpPr>
        <p:spPr/>
        <p:txBody>
          <a:bodyPr>
            <a:normAutofit fontScale="92500" lnSpcReduction="10000"/>
          </a:bodyPr>
          <a:lstStyle/>
          <a:p>
            <a:r>
              <a:rPr lang="tr-TR" b="1" dirty="0"/>
              <a:t>5-bosqich – </a:t>
            </a:r>
            <a:r>
              <a:rPr lang="tr-TR" b="1" dirty="0" err="1"/>
              <a:t>Ko‘chatxona</a:t>
            </a:r>
            <a:r>
              <a:rPr lang="tr-TR" b="1" dirty="0"/>
              <a:t> </a:t>
            </a:r>
            <a:r>
              <a:rPr lang="tr-TR" b="1" dirty="0" err="1"/>
              <a:t>dizayni</a:t>
            </a:r>
            <a:r>
              <a:rPr lang="tr-TR" b="1" dirty="0"/>
              <a:t>:</a:t>
            </a:r>
            <a:r>
              <a:rPr lang="tr-TR" dirty="0"/>
              <a:t> </a:t>
            </a:r>
            <a:r>
              <a:rPr lang="tr-TR" dirty="0" err="1"/>
              <a:t>Batafsil</a:t>
            </a:r>
            <a:r>
              <a:rPr lang="tr-TR" dirty="0"/>
              <a:t> </a:t>
            </a:r>
            <a:r>
              <a:rPr lang="tr-TR" dirty="0" err="1"/>
              <a:t>muhandislik</a:t>
            </a:r>
            <a:r>
              <a:rPr lang="tr-TR" dirty="0"/>
              <a:t> </a:t>
            </a:r>
            <a:r>
              <a:rPr lang="tr-TR" dirty="0" err="1"/>
              <a:t>loyihalarini</a:t>
            </a:r>
            <a:r>
              <a:rPr lang="tr-TR" dirty="0"/>
              <a:t> </a:t>
            </a:r>
            <a:r>
              <a:rPr lang="tr-TR" dirty="0" err="1"/>
              <a:t>tayyorlash</a:t>
            </a:r>
            <a:endParaRPr lang="tr-TR" dirty="0"/>
          </a:p>
          <a:p>
            <a:r>
              <a:rPr lang="tr-TR" b="1" dirty="0"/>
              <a:t>6-bosqich – </a:t>
            </a:r>
            <a:r>
              <a:rPr lang="tr-TR" b="1" dirty="0" err="1"/>
              <a:t>Texnik</a:t>
            </a:r>
            <a:r>
              <a:rPr lang="tr-TR" b="1" dirty="0"/>
              <a:t> </a:t>
            </a:r>
            <a:r>
              <a:rPr lang="tr-TR" b="1" dirty="0" err="1"/>
              <a:t>spetsifikatsiyalar</a:t>
            </a:r>
            <a:r>
              <a:rPr lang="tr-TR" b="1" dirty="0"/>
              <a:t> </a:t>
            </a:r>
            <a:r>
              <a:rPr lang="tr-TR" b="1" dirty="0" err="1"/>
              <a:t>va</a:t>
            </a:r>
            <a:r>
              <a:rPr lang="tr-TR" b="1" dirty="0"/>
              <a:t> </a:t>
            </a:r>
            <a:r>
              <a:rPr lang="tr-TR" b="1" dirty="0" err="1"/>
              <a:t>BoQ</a:t>
            </a:r>
            <a:r>
              <a:rPr lang="tr-TR" b="1" dirty="0"/>
              <a:t> (</a:t>
            </a:r>
            <a:r>
              <a:rPr lang="tr-TR" b="1" dirty="0" err="1"/>
              <a:t>miqdorlar</a:t>
            </a:r>
            <a:r>
              <a:rPr lang="tr-TR" b="1" dirty="0"/>
              <a:t> </a:t>
            </a:r>
            <a:r>
              <a:rPr lang="tr-TR" b="1" dirty="0" err="1"/>
              <a:t>ro‘yxati</a:t>
            </a:r>
            <a:r>
              <a:rPr lang="tr-TR" b="1" dirty="0"/>
              <a:t>):</a:t>
            </a:r>
            <a:r>
              <a:rPr lang="tr-TR" dirty="0"/>
              <a:t> </a:t>
            </a:r>
            <a:r>
              <a:rPr lang="tr-TR" dirty="0" err="1"/>
              <a:t>Texnik</a:t>
            </a:r>
            <a:r>
              <a:rPr lang="tr-TR" dirty="0"/>
              <a:t> </a:t>
            </a:r>
            <a:r>
              <a:rPr lang="tr-TR" dirty="0" err="1"/>
              <a:t>hujjatlar</a:t>
            </a:r>
            <a:r>
              <a:rPr lang="tr-TR" dirty="0"/>
              <a:t> </a:t>
            </a:r>
            <a:r>
              <a:rPr lang="tr-TR" dirty="0" err="1"/>
              <a:t>va</a:t>
            </a:r>
            <a:r>
              <a:rPr lang="tr-TR" dirty="0"/>
              <a:t> </a:t>
            </a:r>
            <a:r>
              <a:rPr lang="tr-TR" dirty="0" err="1"/>
              <a:t>miqdorlar</a:t>
            </a:r>
            <a:r>
              <a:rPr lang="tr-TR" dirty="0"/>
              <a:t> </a:t>
            </a:r>
            <a:r>
              <a:rPr lang="tr-TR" dirty="0" err="1"/>
              <a:t>hisobini</a:t>
            </a:r>
            <a:r>
              <a:rPr lang="tr-TR" dirty="0"/>
              <a:t> </a:t>
            </a:r>
            <a:r>
              <a:rPr lang="tr-TR" dirty="0" err="1"/>
              <a:t>ishlab</a:t>
            </a:r>
            <a:r>
              <a:rPr lang="tr-TR" dirty="0"/>
              <a:t> </a:t>
            </a:r>
            <a:r>
              <a:rPr lang="tr-TR" dirty="0" err="1"/>
              <a:t>chiqish</a:t>
            </a:r>
            <a:endParaRPr lang="tr-TR" dirty="0"/>
          </a:p>
          <a:p>
            <a:r>
              <a:rPr lang="tr-TR" b="1" dirty="0"/>
              <a:t>7-bosqich – </a:t>
            </a:r>
            <a:r>
              <a:rPr lang="tr-TR" b="1" dirty="0" err="1"/>
              <a:t>Tasdiqlash</a:t>
            </a:r>
            <a:r>
              <a:rPr lang="tr-TR" b="1" dirty="0"/>
              <a:t> </a:t>
            </a:r>
            <a:r>
              <a:rPr lang="tr-TR" b="1" dirty="0" err="1"/>
              <a:t>va</a:t>
            </a:r>
            <a:r>
              <a:rPr lang="tr-TR" b="1" dirty="0"/>
              <a:t> </a:t>
            </a:r>
            <a:r>
              <a:rPr lang="tr-TR" b="1" dirty="0" err="1"/>
              <a:t>trening</a:t>
            </a:r>
            <a:r>
              <a:rPr lang="tr-TR" b="1" dirty="0"/>
              <a:t>:</a:t>
            </a:r>
            <a:r>
              <a:rPr lang="tr-TR" dirty="0"/>
              <a:t> </a:t>
            </a:r>
            <a:r>
              <a:rPr lang="tr-TR" dirty="0" err="1"/>
              <a:t>Texnik</a:t>
            </a:r>
            <a:r>
              <a:rPr lang="tr-TR" dirty="0"/>
              <a:t> </a:t>
            </a:r>
            <a:r>
              <a:rPr lang="tr-TR" dirty="0" err="1"/>
              <a:t>tekshiruv</a:t>
            </a:r>
            <a:r>
              <a:rPr lang="tr-TR" dirty="0"/>
              <a:t> </a:t>
            </a:r>
            <a:r>
              <a:rPr lang="tr-TR" dirty="0" err="1"/>
              <a:t>va</a:t>
            </a:r>
            <a:r>
              <a:rPr lang="tr-TR" dirty="0"/>
              <a:t> </a:t>
            </a:r>
            <a:r>
              <a:rPr lang="tr-TR" dirty="0" err="1"/>
              <a:t>salohiyatni</a:t>
            </a:r>
            <a:r>
              <a:rPr lang="tr-TR" dirty="0"/>
              <a:t> </a:t>
            </a:r>
            <a:r>
              <a:rPr lang="tr-TR" dirty="0" err="1"/>
              <a:t>oshirish</a:t>
            </a:r>
            <a:r>
              <a:rPr lang="tr-TR" dirty="0"/>
              <a:t> </a:t>
            </a:r>
            <a:r>
              <a:rPr lang="tr-TR" dirty="0" err="1"/>
              <a:t>uchun</a:t>
            </a:r>
            <a:r>
              <a:rPr lang="tr-TR" dirty="0"/>
              <a:t> </a:t>
            </a:r>
            <a:r>
              <a:rPr lang="tr-TR" dirty="0" err="1"/>
              <a:t>ikkinchi</a:t>
            </a:r>
            <a:r>
              <a:rPr lang="tr-TR" dirty="0"/>
              <a:t> dala </a:t>
            </a:r>
            <a:r>
              <a:rPr lang="tr-TR" dirty="0" err="1"/>
              <a:t>missiyasi</a:t>
            </a:r>
            <a:endParaRPr lang="tr-TR" dirty="0"/>
          </a:p>
          <a:p>
            <a:endParaRPr lang="en-US" dirty="0"/>
          </a:p>
        </p:txBody>
      </p:sp>
    </p:spTree>
    <p:extLst>
      <p:ext uri="{BB962C8B-B14F-4D97-AF65-F5344CB8AC3E}">
        <p14:creationId xmlns:p14="http://schemas.microsoft.com/office/powerpoint/2010/main" val="3849029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726D73-EF14-0B75-DF0E-29765515AA8B}"/>
              </a:ext>
            </a:extLst>
          </p:cNvPr>
          <p:cNvSpPr>
            <a:spLocks noGrp="1"/>
          </p:cNvSpPr>
          <p:nvPr>
            <p:ph type="title"/>
          </p:nvPr>
        </p:nvSpPr>
        <p:spPr>
          <a:xfrm>
            <a:off x="838200" y="365126"/>
            <a:ext cx="10515600" cy="576984"/>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tr-TR" dirty="0"/>
              <a:t>Final </a:t>
            </a:r>
            <a:r>
              <a:rPr lang="tr-TR" dirty="0" err="1"/>
              <a:t>Words-Yakuniy</a:t>
            </a:r>
            <a:r>
              <a:rPr lang="tr-TR" dirty="0"/>
              <a:t> </a:t>
            </a:r>
            <a:r>
              <a:rPr lang="tr-TR" dirty="0" err="1"/>
              <a:t>so‘zlar</a:t>
            </a:r>
            <a:endParaRPr lang="en-US" dirty="0"/>
          </a:p>
        </p:txBody>
      </p:sp>
      <p:sp>
        <p:nvSpPr>
          <p:cNvPr id="3" name="İçerik Yer Tutucusu 2">
            <a:extLst>
              <a:ext uri="{FF2B5EF4-FFF2-40B4-BE49-F238E27FC236}">
                <a16:creationId xmlns:a16="http://schemas.microsoft.com/office/drawing/2014/main" id="{A1E028AB-AF27-8623-558F-F8A5ED86413C}"/>
              </a:ext>
            </a:extLst>
          </p:cNvPr>
          <p:cNvSpPr>
            <a:spLocks noGrp="1"/>
          </p:cNvSpPr>
          <p:nvPr>
            <p:ph sz="half" idx="1"/>
          </p:nvPr>
        </p:nvSpPr>
        <p:spPr>
          <a:xfrm>
            <a:off x="807868" y="1180730"/>
            <a:ext cx="5181600" cy="4351338"/>
          </a:xfrm>
        </p:spPr>
        <p:txBody>
          <a:bodyPr>
            <a:noAutofit/>
          </a:bodyPr>
          <a:lstStyle/>
          <a:p>
            <a:r>
              <a:rPr lang="en-US" sz="1200" dirty="0"/>
              <a:t>Dear Colleagues, Dear Friends,</a:t>
            </a:r>
            <a:endParaRPr lang="tr-TR" sz="1200" dirty="0"/>
          </a:p>
          <a:p>
            <a:r>
              <a:rPr lang="en-US" sz="1200" dirty="0"/>
              <a:t>Despite facing arid and semi-arid conditions and the challenges of desertification, Uzbekistan also possesses a </a:t>
            </a:r>
            <a:r>
              <a:rPr lang="en-US" sz="1200" b="1" dirty="0"/>
              <a:t>remarkable strategic advantage</a:t>
            </a:r>
            <a:r>
              <a:rPr lang="en-US" sz="1200" dirty="0"/>
              <a:t> in its river systems and well-established irrigation infrastructure. </a:t>
            </a:r>
            <a:endParaRPr lang="tr-TR" sz="1200" dirty="0"/>
          </a:p>
          <a:p>
            <a:r>
              <a:rPr lang="en-US" sz="1200" dirty="0"/>
              <a:t>This creates significant opportunities for </a:t>
            </a:r>
            <a:r>
              <a:rPr lang="en-US" sz="1200" b="1" dirty="0"/>
              <a:t>agroforestry, shelterbelts, river and canal corridor planting, and large-scale landscape restoration</a:t>
            </a:r>
            <a:r>
              <a:rPr lang="en-US" sz="1200" dirty="0"/>
              <a:t>. When approached with integrated and forward-looking planning, this is not only an asset — it is a </a:t>
            </a:r>
            <a:r>
              <a:rPr lang="en-US" sz="1200" b="1" dirty="0"/>
              <a:t>transformational opportunity</a:t>
            </a:r>
            <a:r>
              <a:rPr lang="en-US" sz="1200" dirty="0"/>
              <a:t>.</a:t>
            </a:r>
            <a:endParaRPr lang="tr-TR" sz="1200" dirty="0"/>
          </a:p>
          <a:p>
            <a:r>
              <a:rPr lang="en-US" sz="1200" dirty="0"/>
              <a:t>What is taking place in Uzbekistan today is </a:t>
            </a:r>
            <a:r>
              <a:rPr lang="en-US" sz="1200" b="1" dirty="0"/>
              <a:t>not merely a forestry initiative</a:t>
            </a:r>
            <a:r>
              <a:rPr lang="en-US" sz="1200" dirty="0"/>
              <a:t>.</a:t>
            </a:r>
            <a:br>
              <a:rPr lang="en-US" sz="1200" dirty="0"/>
            </a:br>
            <a:r>
              <a:rPr lang="en-US" sz="1200" dirty="0"/>
              <a:t>It is a </a:t>
            </a:r>
            <a:r>
              <a:rPr lang="en-US" sz="1200" b="1" dirty="0"/>
              <a:t>long-term transformation process</a:t>
            </a:r>
            <a:r>
              <a:rPr lang="en-US" sz="1200" dirty="0"/>
              <a:t> — one that brings together </a:t>
            </a:r>
            <a:r>
              <a:rPr lang="en-US" sz="1200" b="1" dirty="0"/>
              <a:t>policy, institutions, science, technology, field implementation, and regional cooperation</a:t>
            </a:r>
            <a:r>
              <a:rPr lang="en-US" sz="1200" dirty="0"/>
              <a:t> into a </a:t>
            </a:r>
            <a:r>
              <a:rPr lang="en-US" sz="1200" b="1" dirty="0"/>
              <a:t>single, coherent and forward-looking system</a:t>
            </a:r>
            <a:r>
              <a:rPr lang="en-US" sz="1200" dirty="0"/>
              <a:t>.</a:t>
            </a:r>
            <a:endParaRPr lang="tr-TR" sz="1200" dirty="0"/>
          </a:p>
          <a:p>
            <a:r>
              <a:rPr lang="en-US" sz="1200" dirty="0"/>
              <a:t>With more than 35 years of professional experience in this field, I can say with confidence that I have rarely seen such a </a:t>
            </a:r>
            <a:r>
              <a:rPr lang="en-US" sz="1200" b="1" dirty="0"/>
              <a:t>clear alignment between vision, policy, and implementation</a:t>
            </a:r>
            <a:r>
              <a:rPr lang="en-US" sz="1200" dirty="0"/>
              <a:t>.</a:t>
            </a:r>
            <a:endParaRPr lang="tr-TR" sz="1200" dirty="0"/>
          </a:p>
          <a:p>
            <a:r>
              <a:rPr lang="en-US" sz="1200" dirty="0"/>
              <a:t>I truly believe in the future of Uzbekistan.</a:t>
            </a:r>
            <a:br>
              <a:rPr lang="en-US" sz="1200" dirty="0"/>
            </a:br>
            <a:r>
              <a:rPr lang="en-US" sz="1200" dirty="0"/>
              <a:t>I believe in its </a:t>
            </a:r>
            <a:r>
              <a:rPr lang="en-US" sz="1200" b="1" dirty="0"/>
              <a:t>vision</a:t>
            </a:r>
            <a:r>
              <a:rPr lang="en-US" sz="1200" dirty="0"/>
              <a:t>, its </a:t>
            </a:r>
            <a:r>
              <a:rPr lang="en-US" sz="1200" b="1" dirty="0"/>
              <a:t>institutions</a:t>
            </a:r>
            <a:r>
              <a:rPr lang="en-US" sz="1200" dirty="0"/>
              <a:t>, its </a:t>
            </a:r>
            <a:r>
              <a:rPr lang="en-US" sz="1200" b="1" dirty="0"/>
              <a:t>people</a:t>
            </a:r>
            <a:r>
              <a:rPr lang="en-US" sz="1200" dirty="0"/>
              <a:t>, and its </a:t>
            </a:r>
            <a:r>
              <a:rPr lang="en-US" sz="1200" b="1" dirty="0"/>
              <a:t>capacity to deliver results</a:t>
            </a:r>
            <a:r>
              <a:rPr lang="en-US" sz="1200" dirty="0"/>
              <a:t>.</a:t>
            </a:r>
            <a:endParaRPr lang="tr-TR" sz="1200" dirty="0"/>
          </a:p>
          <a:p>
            <a:r>
              <a:rPr lang="en-US" sz="1200" dirty="0"/>
              <a:t>A greener, more resilient, and more prosperous Uzbekistan is not only possible —</a:t>
            </a:r>
            <a:br>
              <a:rPr lang="en-US" sz="1200" dirty="0"/>
            </a:br>
            <a:r>
              <a:rPr lang="en-US" sz="1200" dirty="0"/>
              <a:t> </a:t>
            </a:r>
            <a:r>
              <a:rPr lang="en-US" sz="1200" b="1" dirty="0"/>
              <a:t>it is already in the making</a:t>
            </a:r>
            <a:r>
              <a:rPr lang="en-US" sz="1200" dirty="0"/>
              <a:t>.</a:t>
            </a:r>
            <a:endParaRPr lang="tr-TR" sz="1200" dirty="0"/>
          </a:p>
          <a:p>
            <a:r>
              <a:rPr lang="en-US" sz="1200" dirty="0"/>
              <a:t>I wish this Forum every success.</a:t>
            </a:r>
            <a:br>
              <a:rPr lang="en-US" sz="1200" dirty="0"/>
            </a:br>
            <a:r>
              <a:rPr lang="en-US" sz="1200" dirty="0"/>
              <a:t>Thank you very much.</a:t>
            </a:r>
            <a:endParaRPr lang="tr-TR" sz="1200" dirty="0"/>
          </a:p>
          <a:p>
            <a:endParaRPr lang="en-US" sz="1200" dirty="0"/>
          </a:p>
        </p:txBody>
      </p:sp>
      <p:sp>
        <p:nvSpPr>
          <p:cNvPr id="4" name="İçerik Yer Tutucusu 3">
            <a:extLst>
              <a:ext uri="{FF2B5EF4-FFF2-40B4-BE49-F238E27FC236}">
                <a16:creationId xmlns:a16="http://schemas.microsoft.com/office/drawing/2014/main" id="{A8D865F5-44F8-9781-2327-4BB775175B4D}"/>
              </a:ext>
            </a:extLst>
          </p:cNvPr>
          <p:cNvSpPr>
            <a:spLocks noGrp="1"/>
          </p:cNvSpPr>
          <p:nvPr>
            <p:ph sz="half" idx="2"/>
          </p:nvPr>
        </p:nvSpPr>
        <p:spPr>
          <a:xfrm>
            <a:off x="6096000" y="1180730"/>
            <a:ext cx="5257800" cy="4996233"/>
          </a:xfrm>
        </p:spPr>
        <p:style>
          <a:lnRef idx="1">
            <a:schemeClr val="accent4"/>
          </a:lnRef>
          <a:fillRef idx="2">
            <a:schemeClr val="accent4"/>
          </a:fillRef>
          <a:effectRef idx="1">
            <a:schemeClr val="accent4"/>
          </a:effectRef>
          <a:fontRef idx="minor">
            <a:schemeClr val="dk1"/>
          </a:fontRef>
        </p:style>
        <p:txBody>
          <a:bodyPr>
            <a:normAutofit/>
          </a:bodyPr>
          <a:lstStyle/>
          <a:p>
            <a:r>
              <a:rPr lang="uz-Latn-UZ" sz="1200" noProof="0" dirty="0"/>
              <a:t>Hurmatli hamkasblar, aziz do‘stlar,</a:t>
            </a:r>
          </a:p>
          <a:p>
            <a:r>
              <a:rPr lang="uz-Latn-UZ" sz="1200" noProof="0" dirty="0"/>
              <a:t>Qurg‘oqchil va yarim qurg‘oqchil sharoitlar hamda cho‘llanish muammolariga qaramay, O‘zbekiston o‘zining daryo tizimlari va yaxshi shakllangan sug‘orish infratuzilmasi bilan muhim strategik ustunlikka ega. </a:t>
            </a:r>
          </a:p>
          <a:p>
            <a:r>
              <a:rPr lang="uz-Latn-UZ" sz="1200" noProof="0" dirty="0"/>
              <a:t>Bu esa agroo‘rmonchilik, himoya o‘rmonzorlari (shelterbelt), daryo va kanallar bo‘ylab ko‘chat ekish hamda keng ko‘lamli landshaftni tiklash uchun katta imkoniyatlar yaratadi. Agar bu jarayon kompleks va uzoqni ko‘zlagan rejalashtirish asosida olib borilsa, bu nafaqat bir imkoniyat — balki tubdan o‘zgarish yaratadigan imkoniyatdir.</a:t>
            </a:r>
          </a:p>
          <a:p>
            <a:r>
              <a:rPr lang="uz-Latn-UZ" sz="1200" noProof="0" dirty="0"/>
              <a:t>Bugun O‘zbekistonda amalga oshirilayotgan ishlar shunchaki o‘rmonchilik tashabbusi emas. Bu uzoq muddatli transformatsiya jarayoni bo‘lib, unda siyosat, institutlar, ilm-fan, texnologiya, amaliy ishlar va mintaqaviy hamkorlik yagona, uyg‘un va istiqbolga yo‘naltirilgan tizimga birlashmoqda.</a:t>
            </a:r>
          </a:p>
          <a:p>
            <a:r>
              <a:rPr lang="uz-Latn-UZ" sz="1200" noProof="0" dirty="0"/>
              <a:t>Ushbu sohada 35 yildan ortiq professional tajribaga ega mutaxassis sifatida shuni ishonch bilan ayta olamanki, men kamdan-kam hollarda bunday aniq uyg‘unlikni — ya’ni qarash, siyosat va amaliyot o‘rtasidagi moslikni ko‘rganman.</a:t>
            </a:r>
          </a:p>
          <a:p>
            <a:r>
              <a:rPr lang="uz-Latn-UZ" sz="1200" noProof="0" dirty="0"/>
              <a:t>Men O‘zbekistonning kelajagiga chin dildan ishonaman.</a:t>
            </a:r>
            <a:br>
              <a:rPr lang="uz-Latn-UZ" sz="1200" noProof="0" dirty="0"/>
            </a:br>
            <a:r>
              <a:rPr lang="uz-Latn-UZ" sz="1200" noProof="0" dirty="0"/>
              <a:t>Men uning qarashiga, institutlariga, xalqiga va natijaga erishish salohiyatiga ishonaman.</a:t>
            </a:r>
          </a:p>
          <a:p>
            <a:r>
              <a:rPr lang="uz-Latn-UZ" sz="1200" noProof="0" dirty="0"/>
              <a:t>Yashilroq, barqarorroq va farovonroq O‘zbekiston nafaqat mumkin — u allaqachon shakllanmoqda.</a:t>
            </a:r>
          </a:p>
          <a:p>
            <a:r>
              <a:rPr lang="uz-Latn-UZ" sz="1200" noProof="0" dirty="0"/>
              <a:t>Ushbu Forumga katta muvaffaqiyat tilayman.</a:t>
            </a:r>
            <a:br>
              <a:rPr lang="uz-Latn-UZ" sz="1200" noProof="0" dirty="0"/>
            </a:br>
            <a:r>
              <a:rPr lang="uz-Latn-UZ" sz="1200" noProof="0" dirty="0"/>
              <a:t>Katta rahmat.</a:t>
            </a:r>
          </a:p>
          <a:p>
            <a:endParaRPr lang="uz-Latn-UZ" sz="1200" noProof="0" dirty="0"/>
          </a:p>
        </p:txBody>
      </p:sp>
    </p:spTree>
    <p:extLst>
      <p:ext uri="{BB962C8B-B14F-4D97-AF65-F5344CB8AC3E}">
        <p14:creationId xmlns:p14="http://schemas.microsoft.com/office/powerpoint/2010/main" val="977502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89D351-60AC-FDC8-79A1-AC5AE949717F}"/>
              </a:ext>
            </a:extLst>
          </p:cNvPr>
          <p:cNvSpPr>
            <a:spLocks noGrp="1"/>
          </p:cNvSpPr>
          <p:nvPr>
            <p:ph type="title"/>
          </p:nvPr>
        </p:nvSpPr>
        <p:spPr>
          <a:xfrm>
            <a:off x="838200" y="365126"/>
            <a:ext cx="10515600" cy="315911"/>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tr-TR" sz="2000" dirty="0" err="1"/>
              <a:t>About</a:t>
            </a:r>
            <a:r>
              <a:rPr lang="tr-TR" sz="2000" dirty="0"/>
              <a:t> İsmail Belen/İsmail Belen </a:t>
            </a:r>
            <a:r>
              <a:rPr lang="tr-TR" sz="2000" dirty="0" err="1"/>
              <a:t>haqida</a:t>
            </a:r>
            <a:r>
              <a:rPr lang="tr-TR" sz="2000" dirty="0"/>
              <a:t> </a:t>
            </a:r>
            <a:r>
              <a:rPr lang="tr-TR" sz="2000" dirty="0" err="1"/>
              <a:t>qisqacha</a:t>
            </a:r>
            <a:r>
              <a:rPr lang="tr-TR" sz="2000" dirty="0"/>
              <a:t> </a:t>
            </a:r>
            <a:r>
              <a:rPr lang="tr-TR" sz="2000" dirty="0" err="1"/>
              <a:t>ma’lumot</a:t>
            </a:r>
            <a:endParaRPr lang="en-US" sz="2000" dirty="0"/>
          </a:p>
        </p:txBody>
      </p:sp>
      <p:sp>
        <p:nvSpPr>
          <p:cNvPr id="3" name="İçerik Yer Tutucusu 2">
            <a:extLst>
              <a:ext uri="{FF2B5EF4-FFF2-40B4-BE49-F238E27FC236}">
                <a16:creationId xmlns:a16="http://schemas.microsoft.com/office/drawing/2014/main" id="{114E07FF-A292-904F-1E79-9F012B96F5A7}"/>
              </a:ext>
            </a:extLst>
          </p:cNvPr>
          <p:cNvSpPr>
            <a:spLocks noGrp="1"/>
          </p:cNvSpPr>
          <p:nvPr>
            <p:ph sz="half" idx="1"/>
          </p:nvPr>
        </p:nvSpPr>
        <p:spPr>
          <a:xfrm>
            <a:off x="698090" y="796414"/>
            <a:ext cx="5321710" cy="5380550"/>
          </a:xfrm>
        </p:spPr>
        <p:txBody>
          <a:bodyPr>
            <a:normAutofit fontScale="92500" lnSpcReduction="20000"/>
          </a:bodyPr>
          <a:lstStyle/>
          <a:p>
            <a:pPr marL="0" lvl="0" indent="0" eaLnBrk="0" fontAlgn="base" hangingPunct="0">
              <a:lnSpc>
                <a:spcPct val="100000"/>
              </a:lnSpc>
              <a:spcBef>
                <a:spcPct val="0"/>
              </a:spcBef>
              <a:spcAft>
                <a:spcPct val="0"/>
              </a:spcAft>
              <a:buFontTx/>
              <a:buChar char="•"/>
            </a:pPr>
            <a:r>
              <a:rPr kumimoji="0" lang="en-US" sz="1400" b="0" i="0" u="none" strike="noStrike" cap="none" normalizeH="0" baseline="0" noProof="0" dirty="0">
                <a:ln>
                  <a:noFill/>
                </a:ln>
                <a:solidFill>
                  <a:schemeClr val="tx1"/>
                </a:solidFill>
                <a:effectLst/>
                <a:latin typeface="Arial" panose="020B0604020202020204" pitchFamily="34" charset="0"/>
              </a:rPr>
              <a:t>A professional forester with around 35 years of experience.</a:t>
            </a:r>
          </a:p>
          <a:p>
            <a:pPr marL="0" lvl="0" indent="0" eaLnBrk="0" fontAlgn="base" hangingPunct="0">
              <a:lnSpc>
                <a:spcPct val="100000"/>
              </a:lnSpc>
              <a:spcBef>
                <a:spcPct val="0"/>
              </a:spcBef>
              <a:spcAft>
                <a:spcPct val="0"/>
              </a:spcAft>
              <a:buFontTx/>
              <a:buChar char="•"/>
            </a:pPr>
            <a:r>
              <a:rPr kumimoji="0" lang="en-US" sz="1400" b="0" i="0" u="none" strike="noStrike" cap="none" normalizeH="0" baseline="0" noProof="0" dirty="0">
                <a:ln>
                  <a:noFill/>
                </a:ln>
                <a:solidFill>
                  <a:schemeClr val="tx1"/>
                </a:solidFill>
                <a:effectLst/>
                <a:latin typeface="Arial" panose="020B0604020202020204" pitchFamily="34" charset="0"/>
              </a:rPr>
              <a:t>Currently, I serve as:</a:t>
            </a:r>
          </a:p>
          <a:p>
            <a:pPr lvl="1" eaLnBrk="0" fontAlgn="base" hangingPunct="0">
              <a:lnSpc>
                <a:spcPct val="100000"/>
              </a:lnSpc>
              <a:spcBef>
                <a:spcPct val="0"/>
              </a:spcBef>
              <a:spcAft>
                <a:spcPct val="0"/>
              </a:spcAft>
            </a:pPr>
            <a:r>
              <a:rPr kumimoji="0" lang="en-US" sz="1400" b="1" i="0" u="none" strike="noStrike" cap="none" normalizeH="0" baseline="0" noProof="0" dirty="0">
                <a:ln>
                  <a:noFill/>
                </a:ln>
                <a:solidFill>
                  <a:schemeClr val="tx1"/>
                </a:solidFill>
                <a:effectLst/>
                <a:latin typeface="Arial" panose="020B0604020202020204" pitchFamily="34" charset="0"/>
              </a:rPr>
              <a:t>Chair</a:t>
            </a:r>
            <a:r>
              <a:rPr kumimoji="0" lang="en-US" sz="1400" b="0" i="0" u="none" strike="noStrike" cap="none" normalizeH="0" baseline="0" noProof="0" dirty="0">
                <a:ln>
                  <a:noFill/>
                </a:ln>
                <a:solidFill>
                  <a:schemeClr val="tx1"/>
                </a:solidFill>
                <a:effectLst/>
                <a:latin typeface="Arial" panose="020B0604020202020204" pitchFamily="34" charset="0"/>
              </a:rPr>
              <a:t> of the United Nations Forum on Forests (UNFF) Bureau –</a:t>
            </a:r>
            <a:r>
              <a:rPr kumimoji="0" lang="en-US" sz="1400" b="0" i="0" u="none" strike="noStrike" cap="none" normalizeH="0" baseline="0" noProof="0" dirty="0">
                <a:ln>
                  <a:noFill/>
                </a:ln>
                <a:solidFill>
                  <a:schemeClr val="tx1"/>
                </a:solidFill>
                <a:effectLst/>
                <a:latin typeface="Arial" panose="020B0604020202020204" pitchFamily="34" charset="0"/>
                <a:hlinkClick r:id="rId2"/>
              </a:rPr>
              <a:t>https://forests.desa.un.org/</a:t>
            </a:r>
            <a:endParaRPr kumimoji="0" lang="en-US" sz="1400" b="0" i="0" u="none" strike="noStrike" cap="none" normalizeH="0" baseline="0" noProof="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kumimoji="0" lang="en-US" sz="1400" b="1" i="0" u="none" strike="noStrike" cap="none" normalizeH="0" baseline="0" noProof="0" dirty="0">
                <a:ln>
                  <a:noFill/>
                </a:ln>
                <a:solidFill>
                  <a:schemeClr val="tx1"/>
                </a:solidFill>
                <a:effectLst/>
                <a:latin typeface="Arial" panose="020B0604020202020204" pitchFamily="34" charset="0"/>
              </a:rPr>
              <a:t>Chief Inspector</a:t>
            </a:r>
            <a:r>
              <a:rPr kumimoji="0" lang="en-US" sz="1400" b="0" i="0" u="none" strike="noStrike" cap="none" normalizeH="0" baseline="0" noProof="0" dirty="0">
                <a:ln>
                  <a:noFill/>
                </a:ln>
                <a:solidFill>
                  <a:schemeClr val="tx1"/>
                </a:solidFill>
                <a:effectLst/>
                <a:latin typeface="Arial" panose="020B0604020202020204" pitchFamily="34" charset="0"/>
              </a:rPr>
              <a:t> at the General Directorate of Forestry (OGM), Türkiye- </a:t>
            </a:r>
            <a:r>
              <a:rPr kumimoji="0" lang="en-US" sz="1400" b="0" i="0" u="none" strike="noStrike" cap="none" normalizeH="0" baseline="0" noProof="0" dirty="0">
                <a:ln>
                  <a:noFill/>
                </a:ln>
                <a:solidFill>
                  <a:schemeClr val="tx1"/>
                </a:solidFill>
                <a:effectLst/>
                <a:latin typeface="Arial" panose="020B0604020202020204" pitchFamily="34" charset="0"/>
                <a:hlinkClick r:id="rId3"/>
              </a:rPr>
              <a:t>https://www.ogm.gov.tr/en</a:t>
            </a:r>
            <a:endParaRPr kumimoji="0" lang="en-US" sz="1400" b="0" i="0" u="none" strike="noStrike" cap="none" normalizeH="0" baseline="0" noProof="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kumimoji="0" lang="en-US" sz="1400" b="1" i="0" u="none" strike="noStrike" cap="none" normalizeH="0" baseline="0" noProof="0" dirty="0">
                <a:ln>
                  <a:noFill/>
                </a:ln>
                <a:solidFill>
                  <a:schemeClr val="tx1"/>
                </a:solidFill>
                <a:effectLst/>
                <a:latin typeface="Arial" panose="020B0604020202020204" pitchFamily="34" charset="0"/>
              </a:rPr>
              <a:t>Chair</a:t>
            </a:r>
            <a:r>
              <a:rPr kumimoji="0" lang="en-US" sz="1400" b="0" i="0" u="none" strike="noStrike" cap="none" normalizeH="0" baseline="0" noProof="0" dirty="0">
                <a:ln>
                  <a:noFill/>
                </a:ln>
                <a:solidFill>
                  <a:schemeClr val="tx1"/>
                </a:solidFill>
                <a:effectLst/>
                <a:latin typeface="Arial" panose="020B0604020202020204" pitchFamily="34" charset="0"/>
              </a:rPr>
              <a:t> of the Foundation Caring for Future (GONDER)</a:t>
            </a:r>
            <a:br>
              <a:rPr kumimoji="0" lang="en-US" sz="1400" b="0" i="0" u="none" strike="noStrike" cap="none" normalizeH="0" baseline="0" noProof="0" dirty="0">
                <a:ln>
                  <a:noFill/>
                </a:ln>
                <a:solidFill>
                  <a:schemeClr val="tx1"/>
                </a:solidFill>
                <a:effectLst/>
                <a:latin typeface="Arial" panose="020B0604020202020204" pitchFamily="34" charset="0"/>
              </a:rPr>
            </a:br>
            <a:r>
              <a:rPr kumimoji="0" lang="en-US" sz="1400" b="0" i="0" u="none" strike="noStrike" cap="none" normalizeH="0" baseline="0" noProof="0" dirty="0">
                <a:ln>
                  <a:noFill/>
                </a:ln>
                <a:solidFill>
                  <a:schemeClr val="tx1"/>
                </a:solidFill>
                <a:effectLst/>
                <a:latin typeface="Arial" panose="020B0604020202020204" pitchFamily="34" charset="0"/>
                <a:hlinkClick r:id="rId4"/>
              </a:rPr>
              <a:t>https://gonder.org.tr/</a:t>
            </a:r>
            <a:endParaRPr kumimoji="0" lang="en-US" sz="1400" b="0" i="0" u="none" strike="noStrike" cap="none" normalizeH="0" baseline="0" noProof="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kumimoji="0" lang="en-US" sz="1400" b="1" i="0" u="none" strike="noStrike" cap="none" normalizeH="0" baseline="0" noProof="0" dirty="0">
                <a:ln>
                  <a:noFill/>
                </a:ln>
                <a:solidFill>
                  <a:schemeClr val="tx1"/>
                </a:solidFill>
                <a:effectLst/>
                <a:latin typeface="Arial" panose="020B0604020202020204" pitchFamily="34" charset="0"/>
              </a:rPr>
              <a:t>Advisor</a:t>
            </a:r>
            <a:r>
              <a:rPr kumimoji="0" lang="en-US" sz="1400" b="0" i="0" u="none" strike="noStrike" cap="none" normalizeH="0" baseline="0" noProof="0" dirty="0">
                <a:ln>
                  <a:noFill/>
                </a:ln>
                <a:solidFill>
                  <a:schemeClr val="tx1"/>
                </a:solidFill>
                <a:effectLst/>
                <a:latin typeface="Arial" panose="020B0604020202020204" pitchFamily="34" charset="0"/>
              </a:rPr>
              <a:t> to the Chamber of Forest Engineers of Türkiye- </a:t>
            </a:r>
            <a:r>
              <a:rPr kumimoji="0" lang="en-US" sz="1400" b="0" i="0" u="none" strike="noStrike" cap="none" normalizeH="0" baseline="0" noProof="0" dirty="0">
                <a:ln>
                  <a:noFill/>
                </a:ln>
                <a:solidFill>
                  <a:schemeClr val="tx1"/>
                </a:solidFill>
                <a:effectLst/>
                <a:latin typeface="Arial" panose="020B0604020202020204" pitchFamily="34" charset="0"/>
                <a:hlinkClick r:id="rId5"/>
              </a:rPr>
              <a:t>https://www.ormuh.org.tr/</a:t>
            </a:r>
            <a:endParaRPr kumimoji="0" lang="en-US" sz="1400" b="0" i="0" u="none" strike="noStrike" cap="none" normalizeH="0" baseline="0" noProof="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kumimoji="0" lang="en-US" sz="1400" b="1" i="0" u="none" strike="noStrike" cap="none" normalizeH="0" baseline="0" noProof="0" dirty="0">
                <a:ln>
                  <a:noFill/>
                </a:ln>
                <a:solidFill>
                  <a:schemeClr val="tx1"/>
                </a:solidFill>
                <a:effectLst/>
                <a:latin typeface="Arial" panose="020B0604020202020204" pitchFamily="34" charset="0"/>
              </a:rPr>
              <a:t>Advisor</a:t>
            </a:r>
            <a:r>
              <a:rPr kumimoji="0" lang="en-US" sz="1400" b="0" i="0" u="none" strike="noStrike" cap="none" normalizeH="0" baseline="0" noProof="0" dirty="0">
                <a:ln>
                  <a:noFill/>
                </a:ln>
                <a:solidFill>
                  <a:schemeClr val="tx1"/>
                </a:solidFill>
                <a:effectLst/>
                <a:latin typeface="Arial" panose="020B0604020202020204" pitchFamily="34" charset="0"/>
              </a:rPr>
              <a:t> to the Association of MDF and Chipboard Manufacturers- </a:t>
            </a:r>
            <a:r>
              <a:rPr kumimoji="0" lang="en-US" sz="1400" b="0" i="0" u="none" strike="noStrike" cap="none" normalizeH="0" baseline="0" noProof="0" dirty="0">
                <a:ln>
                  <a:noFill/>
                </a:ln>
                <a:solidFill>
                  <a:schemeClr val="tx1"/>
                </a:solidFill>
                <a:effectLst/>
                <a:latin typeface="Arial" panose="020B0604020202020204" pitchFamily="34" charset="0"/>
                <a:hlinkClick r:id="rId6"/>
              </a:rPr>
              <a:t>http://yomsad.org.tr/en/</a:t>
            </a:r>
            <a:r>
              <a:rPr kumimoji="0" lang="en-US" sz="1400" b="0" i="0" u="none" strike="noStrike" cap="none" normalizeH="0" baseline="0" noProof="0" dirty="0">
                <a:ln>
                  <a:noFill/>
                </a:ln>
                <a:solidFill>
                  <a:schemeClr val="tx1"/>
                </a:solidFill>
                <a:effectLst/>
                <a:latin typeface="Arial" panose="020B0604020202020204" pitchFamily="34" charset="0"/>
              </a:rPr>
              <a:t> </a:t>
            </a:r>
          </a:p>
          <a:p>
            <a:pPr eaLnBrk="0" fontAlgn="base" hangingPunct="0">
              <a:lnSpc>
                <a:spcPct val="100000"/>
              </a:lnSpc>
              <a:spcBef>
                <a:spcPct val="0"/>
              </a:spcBef>
              <a:spcAft>
                <a:spcPct val="0"/>
              </a:spcAft>
            </a:pPr>
            <a:r>
              <a:rPr lang="en-US" sz="1400" dirty="0">
                <a:latin typeface="Arial" panose="020B0604020202020204" pitchFamily="34" charset="0"/>
              </a:rPr>
              <a:t>Before:</a:t>
            </a:r>
          </a:p>
          <a:p>
            <a:pPr lvl="1" eaLnBrk="0" fontAlgn="base" hangingPunct="0">
              <a:lnSpc>
                <a:spcPct val="100000"/>
              </a:lnSpc>
              <a:spcBef>
                <a:spcPct val="0"/>
              </a:spcBef>
              <a:spcAft>
                <a:spcPct val="0"/>
              </a:spcAft>
            </a:pPr>
            <a:r>
              <a:rPr kumimoji="0" lang="en-US" sz="1400" b="0" i="0" u="none" strike="noStrike" cap="none" normalizeH="0" baseline="0" noProof="0" dirty="0">
                <a:ln>
                  <a:noFill/>
                </a:ln>
                <a:solidFill>
                  <a:schemeClr val="tx1"/>
                </a:solidFill>
                <a:effectLst/>
                <a:latin typeface="Arial" panose="020B0604020202020204" pitchFamily="34" charset="0"/>
              </a:rPr>
              <a:t>Senior Expert of the </a:t>
            </a:r>
            <a:r>
              <a:rPr kumimoji="0" lang="en-US" sz="1400" b="1" i="0" u="none" strike="noStrike" cap="none" normalizeH="0" baseline="0" noProof="0" dirty="0">
                <a:ln>
                  <a:noFill/>
                </a:ln>
                <a:solidFill>
                  <a:schemeClr val="tx1"/>
                </a:solidFill>
                <a:effectLst/>
                <a:latin typeface="Arial" panose="020B0604020202020204" pitchFamily="34" charset="0"/>
              </a:rPr>
              <a:t>General Directorate of Nature Protection and National Parks-</a:t>
            </a:r>
            <a:r>
              <a:rPr kumimoji="0" lang="tr-TR" sz="1400" b="1" i="0" u="none" strike="noStrike" cap="none" normalizeH="0" baseline="0" noProof="0" dirty="0">
                <a:ln>
                  <a:noFill/>
                </a:ln>
                <a:solidFill>
                  <a:schemeClr val="tx1"/>
                </a:solidFill>
                <a:effectLst/>
                <a:latin typeface="Arial" panose="020B0604020202020204" pitchFamily="34" charset="0"/>
              </a:rPr>
              <a:t> </a:t>
            </a:r>
            <a:r>
              <a:rPr kumimoji="0" lang="en-US" sz="1400" b="0" i="0" u="none" strike="noStrike" cap="none" normalizeH="0" baseline="0" noProof="0" dirty="0">
                <a:ln>
                  <a:noFill/>
                </a:ln>
                <a:solidFill>
                  <a:schemeClr val="tx1"/>
                </a:solidFill>
                <a:effectLst/>
                <a:latin typeface="Arial" panose="020B0604020202020204" pitchFamily="34" charset="0"/>
              </a:rPr>
              <a:t>2015-2022</a:t>
            </a:r>
          </a:p>
          <a:p>
            <a:pPr lvl="1" eaLnBrk="0" fontAlgn="base" hangingPunct="0">
              <a:lnSpc>
                <a:spcPct val="100000"/>
              </a:lnSpc>
              <a:spcBef>
                <a:spcPct val="0"/>
              </a:spcBef>
              <a:spcAft>
                <a:spcPct val="0"/>
              </a:spcAft>
            </a:pPr>
            <a:r>
              <a:rPr kumimoji="0" lang="en-US" sz="1400" b="0" i="0" u="none" strike="noStrike" cap="none" normalizeH="0" baseline="0" noProof="0" dirty="0">
                <a:ln>
                  <a:noFill/>
                </a:ln>
                <a:solidFill>
                  <a:schemeClr val="tx1"/>
                </a:solidFill>
                <a:effectLst/>
                <a:latin typeface="Arial" panose="020B0604020202020204" pitchFamily="34" charset="0"/>
              </a:rPr>
              <a:t>Deputy Director General of </a:t>
            </a:r>
            <a:r>
              <a:rPr kumimoji="0" lang="en-US" sz="1400" b="1" i="0" u="none" strike="noStrike" cap="none" normalizeH="0" baseline="0" noProof="0" dirty="0">
                <a:ln>
                  <a:noFill/>
                </a:ln>
                <a:solidFill>
                  <a:schemeClr val="tx1"/>
                </a:solidFill>
                <a:effectLst/>
                <a:latin typeface="Arial" panose="020B0604020202020204" pitchFamily="34" charset="0"/>
              </a:rPr>
              <a:t>Desertification</a:t>
            </a:r>
            <a:r>
              <a:rPr kumimoji="0" lang="en-US" sz="1400" b="0" i="0" u="none" strike="noStrike" cap="none" normalizeH="0" baseline="0" noProof="0" dirty="0">
                <a:ln>
                  <a:noFill/>
                </a:ln>
                <a:solidFill>
                  <a:schemeClr val="tx1"/>
                </a:solidFill>
                <a:effectLst/>
                <a:latin typeface="Arial" panose="020B0604020202020204" pitchFamily="34" charset="0"/>
              </a:rPr>
              <a:t>-2011-2015</a:t>
            </a:r>
          </a:p>
          <a:p>
            <a:pPr lvl="1" eaLnBrk="0" fontAlgn="base" hangingPunct="0">
              <a:lnSpc>
                <a:spcPct val="100000"/>
              </a:lnSpc>
              <a:spcBef>
                <a:spcPct val="0"/>
              </a:spcBef>
              <a:spcAft>
                <a:spcPct val="0"/>
              </a:spcAft>
            </a:pPr>
            <a:r>
              <a:rPr kumimoji="0" lang="en-US" sz="1400" b="0" i="0" u="none" strike="noStrike" cap="none" normalizeH="0" baseline="0" noProof="0" dirty="0">
                <a:ln>
                  <a:noFill/>
                </a:ln>
                <a:solidFill>
                  <a:schemeClr val="tx1"/>
                </a:solidFill>
                <a:effectLst/>
                <a:latin typeface="Arial" panose="020B0604020202020204" pitchFamily="34" charset="0"/>
              </a:rPr>
              <a:t>Deputy Director General of General Directorate of </a:t>
            </a:r>
            <a:r>
              <a:rPr kumimoji="0" lang="en-US" sz="1400" b="1" i="0" u="none" strike="noStrike" cap="none" normalizeH="0" baseline="0" noProof="0" dirty="0">
                <a:ln>
                  <a:noFill/>
                </a:ln>
                <a:solidFill>
                  <a:schemeClr val="tx1"/>
                </a:solidFill>
                <a:effectLst/>
                <a:latin typeface="Arial" panose="020B0604020202020204" pitchFamily="34" charset="0"/>
              </a:rPr>
              <a:t>Forest</a:t>
            </a:r>
            <a:r>
              <a:rPr kumimoji="0" lang="en-US" sz="1400" b="0" i="0" u="none" strike="noStrike" cap="none" normalizeH="0" baseline="0" noProof="0" dirty="0">
                <a:ln>
                  <a:noFill/>
                </a:ln>
                <a:solidFill>
                  <a:schemeClr val="tx1"/>
                </a:solidFill>
                <a:effectLst/>
                <a:latin typeface="Arial" panose="020B0604020202020204" pitchFamily="34" charset="0"/>
              </a:rPr>
              <a:t>-2007-2011</a:t>
            </a:r>
          </a:p>
          <a:p>
            <a:pPr lvl="1" eaLnBrk="0" fontAlgn="base" hangingPunct="0">
              <a:lnSpc>
                <a:spcPct val="100000"/>
              </a:lnSpc>
              <a:spcBef>
                <a:spcPct val="0"/>
              </a:spcBef>
              <a:spcAft>
                <a:spcPct val="0"/>
              </a:spcAft>
            </a:pPr>
            <a:r>
              <a:rPr lang="en-US" sz="1400" dirty="0">
                <a:latin typeface="Arial" panose="020B0604020202020204" pitchFamily="34" charset="0"/>
              </a:rPr>
              <a:t>Head of the Cabinet of the Ministry of </a:t>
            </a:r>
            <a:r>
              <a:rPr lang="en-US" sz="1400" b="1" dirty="0">
                <a:latin typeface="Arial" panose="020B0604020202020204" pitchFamily="34" charset="0"/>
              </a:rPr>
              <a:t>Environmet-</a:t>
            </a:r>
            <a:r>
              <a:rPr lang="en-US" sz="1400" dirty="0">
                <a:latin typeface="Arial" panose="020B0604020202020204" pitchFamily="34" charset="0"/>
              </a:rPr>
              <a:t>2005-2007</a:t>
            </a:r>
          </a:p>
          <a:p>
            <a:pPr lvl="1" eaLnBrk="0" fontAlgn="base" hangingPunct="0">
              <a:lnSpc>
                <a:spcPct val="100000"/>
              </a:lnSpc>
              <a:spcBef>
                <a:spcPct val="0"/>
              </a:spcBef>
              <a:spcAft>
                <a:spcPct val="0"/>
              </a:spcAft>
            </a:pPr>
            <a:r>
              <a:rPr kumimoji="0" lang="en-US" sz="1400" b="0" i="0" u="none" strike="noStrike" cap="none" normalizeH="0" baseline="0" noProof="0" dirty="0">
                <a:ln>
                  <a:noFill/>
                </a:ln>
                <a:solidFill>
                  <a:schemeClr val="tx1"/>
                </a:solidFill>
                <a:effectLst/>
                <a:latin typeface="Arial" panose="020B0604020202020204" pitchFamily="34" charset="0"/>
              </a:rPr>
              <a:t>Head of the Department of the General Directorate of </a:t>
            </a:r>
            <a:r>
              <a:rPr kumimoji="0" lang="en-US" sz="1400" b="1" i="0" u="none" strike="noStrike" cap="none" normalizeH="0" baseline="0" noProof="0" dirty="0">
                <a:ln>
                  <a:noFill/>
                </a:ln>
                <a:solidFill>
                  <a:schemeClr val="tx1"/>
                </a:solidFill>
                <a:effectLst/>
                <a:latin typeface="Arial" panose="020B0604020202020204" pitchFamily="34" charset="0"/>
              </a:rPr>
              <a:t>Afforestation</a:t>
            </a:r>
            <a:r>
              <a:rPr kumimoji="0" lang="en-US" sz="1400" b="0" i="0" u="none" strike="noStrike" cap="none" normalizeH="0" baseline="0" noProof="0" dirty="0">
                <a:ln>
                  <a:noFill/>
                </a:ln>
                <a:solidFill>
                  <a:schemeClr val="tx1"/>
                </a:solidFill>
                <a:effectLst/>
                <a:latin typeface="Arial" panose="020B0604020202020204" pitchFamily="34" charset="0"/>
              </a:rPr>
              <a:t>-2002-2005</a:t>
            </a:r>
          </a:p>
          <a:p>
            <a:pPr lvl="1" eaLnBrk="0" fontAlgn="base" hangingPunct="0">
              <a:lnSpc>
                <a:spcPct val="100000"/>
              </a:lnSpc>
              <a:spcBef>
                <a:spcPct val="0"/>
              </a:spcBef>
              <a:spcAft>
                <a:spcPct val="0"/>
              </a:spcAft>
            </a:pPr>
            <a:r>
              <a:rPr kumimoji="0" lang="en-US" sz="1400" b="1" i="0" u="none" strike="noStrike" cap="none" normalizeH="0" baseline="0" noProof="0" dirty="0">
                <a:ln>
                  <a:noFill/>
                </a:ln>
                <a:solidFill>
                  <a:schemeClr val="tx1"/>
                </a:solidFill>
                <a:effectLst/>
                <a:latin typeface="Arial" panose="020B0604020202020204" pitchFamily="34" charset="0"/>
              </a:rPr>
              <a:t>Chair</a:t>
            </a:r>
            <a:r>
              <a:rPr kumimoji="0" lang="en-US" sz="1400" b="0" i="0" u="none" strike="noStrike" cap="none" normalizeH="0" baseline="0" noProof="0" dirty="0">
                <a:ln>
                  <a:noFill/>
                </a:ln>
                <a:solidFill>
                  <a:schemeClr val="tx1"/>
                </a:solidFill>
                <a:effectLst/>
                <a:latin typeface="Arial" panose="020B0604020202020204" pitchFamily="34" charset="0"/>
              </a:rPr>
              <a:t> of the Committee on Mediterranean Forestry Questions-Silva Mediterranea</a:t>
            </a:r>
            <a:r>
              <a:rPr kumimoji="0" lang="tr-TR" sz="1400" b="0" i="0" u="none" strike="noStrike" cap="none" normalizeH="0" baseline="0" noProof="0" dirty="0">
                <a:ln>
                  <a:noFill/>
                </a:ln>
                <a:solidFill>
                  <a:schemeClr val="tx1"/>
                </a:solidFill>
                <a:effectLst/>
                <a:latin typeface="Arial" panose="020B0604020202020204" pitchFamily="34" charset="0"/>
              </a:rPr>
              <a:t>- </a:t>
            </a:r>
            <a:r>
              <a:rPr kumimoji="0" lang="en-US" sz="1400" b="0" i="0" u="none" strike="noStrike" cap="none" normalizeH="0" baseline="0" noProof="0" dirty="0">
                <a:ln>
                  <a:noFill/>
                </a:ln>
                <a:solidFill>
                  <a:schemeClr val="tx1"/>
                </a:solidFill>
                <a:effectLst/>
                <a:latin typeface="Arial" panose="020B0604020202020204" pitchFamily="34" charset="0"/>
                <a:hlinkClick r:id="rId7"/>
              </a:rPr>
              <a:t>https://www.fao.org/silva-mediterranea/en 2012-2017</a:t>
            </a:r>
            <a:endParaRPr kumimoji="0" lang="en-US" sz="1400" b="0" i="0" u="none" strike="noStrike" cap="none" normalizeH="0" baseline="0" noProof="0" dirty="0">
              <a:ln>
                <a:noFill/>
              </a:ln>
              <a:solidFill>
                <a:schemeClr val="tx1"/>
              </a:solidFill>
              <a:effectLst/>
              <a:latin typeface="Arial" panose="020B0604020202020204" pitchFamily="34" charset="0"/>
            </a:endParaRPr>
          </a:p>
          <a:p>
            <a:pPr lvl="1" eaLnBrk="0" fontAlgn="base" hangingPunct="0">
              <a:lnSpc>
                <a:spcPct val="100000"/>
              </a:lnSpc>
              <a:spcBef>
                <a:spcPct val="0"/>
              </a:spcBef>
              <a:spcAft>
                <a:spcPct val="0"/>
              </a:spcAft>
            </a:pPr>
            <a:r>
              <a:rPr lang="en-US" sz="1400" dirty="0">
                <a:latin typeface="Arial" panose="020B0604020202020204" pitchFamily="34" charset="0"/>
              </a:rPr>
              <a:t>Member of the General Coordinating Committee of the </a:t>
            </a:r>
            <a:r>
              <a:rPr lang="en-US" sz="1400" b="1" dirty="0">
                <a:latin typeface="Arial" panose="020B0604020202020204" pitchFamily="34" charset="0"/>
              </a:rPr>
              <a:t>Ministerial Conference</a:t>
            </a:r>
            <a:r>
              <a:rPr lang="en-US" sz="1400" dirty="0">
                <a:latin typeface="Arial" panose="020B0604020202020204" pitchFamily="34" charset="0"/>
              </a:rPr>
              <a:t> on the Protection</a:t>
            </a:r>
          </a:p>
          <a:p>
            <a:pPr lvl="1" eaLnBrk="0" fontAlgn="base" hangingPunct="0">
              <a:lnSpc>
                <a:spcPct val="100000"/>
              </a:lnSpc>
              <a:spcBef>
                <a:spcPct val="0"/>
              </a:spcBef>
              <a:spcAft>
                <a:spcPct val="0"/>
              </a:spcAft>
            </a:pPr>
            <a:r>
              <a:rPr lang="en-US" sz="1400" dirty="0">
                <a:latin typeface="Arial" panose="020B0604020202020204" pitchFamily="34" charset="0"/>
              </a:rPr>
              <a:t>of Forests in Europe- </a:t>
            </a:r>
            <a:r>
              <a:rPr lang="en-US" sz="1400" dirty="0">
                <a:latin typeface="Arial" panose="020B0604020202020204" pitchFamily="34" charset="0"/>
                <a:hlinkClick r:id="rId8"/>
              </a:rPr>
              <a:t>https://foresteurope.org/</a:t>
            </a:r>
            <a:r>
              <a:rPr lang="en-US" sz="1400" dirty="0">
                <a:latin typeface="Arial" panose="020B0604020202020204" pitchFamily="34" charset="0"/>
              </a:rPr>
              <a:t> -2010-2011</a:t>
            </a:r>
            <a:endParaRPr lang="en-US" sz="1400" dirty="0"/>
          </a:p>
        </p:txBody>
      </p:sp>
      <p:sp>
        <p:nvSpPr>
          <p:cNvPr id="4" name="İçerik Yer Tutucusu 3">
            <a:extLst>
              <a:ext uri="{FF2B5EF4-FFF2-40B4-BE49-F238E27FC236}">
                <a16:creationId xmlns:a16="http://schemas.microsoft.com/office/drawing/2014/main" id="{ED7E8DA5-802B-AEA9-384A-0ED3CAF9BE8D}"/>
              </a:ext>
            </a:extLst>
          </p:cNvPr>
          <p:cNvSpPr>
            <a:spLocks noGrp="1"/>
          </p:cNvSpPr>
          <p:nvPr>
            <p:ph sz="half" idx="2"/>
          </p:nvPr>
        </p:nvSpPr>
        <p:spPr>
          <a:xfrm>
            <a:off x="6172200" y="681037"/>
            <a:ext cx="5321710" cy="5208486"/>
          </a:xfrm>
        </p:spPr>
        <p:style>
          <a:lnRef idx="1">
            <a:schemeClr val="accent4"/>
          </a:lnRef>
          <a:fillRef idx="2">
            <a:schemeClr val="accent4"/>
          </a:fillRef>
          <a:effectRef idx="1">
            <a:schemeClr val="accent4"/>
          </a:effectRef>
          <a:fontRef idx="minor">
            <a:schemeClr val="dk1"/>
          </a:fontRef>
        </p:style>
        <p:txBody>
          <a:bodyPr>
            <a:normAutofit fontScale="92500" lnSpcReduction="20000"/>
          </a:bodyPr>
          <a:lstStyle/>
          <a:p>
            <a:r>
              <a:rPr lang="uz-Latn-UZ" sz="1400" noProof="0" dirty="0"/>
              <a:t>Taxminan 35 yillik tajribaga ega professional o‘rmonchi.</a:t>
            </a:r>
          </a:p>
          <a:p>
            <a:r>
              <a:rPr lang="uz-Latn-UZ" sz="1400" noProof="0" dirty="0"/>
              <a:t>Hozirda quyidagi lavozimlarda faoliyat yuritaman:</a:t>
            </a:r>
          </a:p>
          <a:p>
            <a:pPr lvl="1"/>
            <a:r>
              <a:rPr lang="uz-Latn-UZ" sz="1400" noProof="0" dirty="0"/>
              <a:t>Birlashgan Millatlar Tashkilotining O‘rmonlar bo‘yicha forumi (UNFF) byurosi raisi – </a:t>
            </a:r>
            <a:r>
              <a:rPr lang="uz-Latn-UZ" sz="1400" noProof="0" dirty="0">
                <a:hlinkClick r:id="rId2"/>
              </a:rPr>
              <a:t>https://forests.desa.un.org/</a:t>
            </a:r>
            <a:endParaRPr lang="uz-Latn-UZ" sz="1400" noProof="0" dirty="0"/>
          </a:p>
          <a:p>
            <a:pPr lvl="1"/>
            <a:r>
              <a:rPr lang="uz-Latn-UZ" sz="1400" noProof="0" dirty="0"/>
              <a:t>Turkiya O‘rmon xo‘jaligi bosh boshqarmasida (OGM) bosh inspektor – </a:t>
            </a:r>
            <a:r>
              <a:rPr lang="uz-Latn-UZ" sz="1400" noProof="0" dirty="0">
                <a:hlinkClick r:id="rId3"/>
              </a:rPr>
              <a:t>https://www.ogm.gov.tr/en</a:t>
            </a:r>
            <a:endParaRPr lang="uz-Latn-UZ" sz="1400" noProof="0" dirty="0"/>
          </a:p>
          <a:p>
            <a:pPr lvl="1"/>
            <a:r>
              <a:rPr lang="uz-Latn-UZ" sz="1400" noProof="0" dirty="0"/>
              <a:t>Kelajak uchun g‘amxo‘rlik jamg‘armasi (GONDER) raisi – </a:t>
            </a:r>
            <a:r>
              <a:rPr lang="uz-Latn-UZ" sz="1400" noProof="0" dirty="0">
                <a:hlinkClick r:id="rId4"/>
              </a:rPr>
              <a:t>https://gonder.org.tr/</a:t>
            </a:r>
            <a:endParaRPr lang="uz-Latn-UZ" sz="1400" noProof="0" dirty="0"/>
          </a:p>
          <a:p>
            <a:pPr lvl="1"/>
            <a:r>
              <a:rPr lang="uz-Latn-UZ" sz="1400" noProof="0" dirty="0"/>
              <a:t>Turkiya O‘rmon muhandislari palatasi maslahatchisi – </a:t>
            </a:r>
            <a:r>
              <a:rPr lang="uz-Latn-UZ" sz="1400" noProof="0" dirty="0">
                <a:hlinkClick r:id="rId5"/>
              </a:rPr>
              <a:t>https://www.ormuh.org.tr/</a:t>
            </a:r>
            <a:endParaRPr lang="uz-Latn-UZ" sz="1400" noProof="0" dirty="0"/>
          </a:p>
          <a:p>
            <a:pPr lvl="1"/>
            <a:r>
              <a:rPr lang="uz-Latn-UZ" sz="1400" noProof="0" dirty="0"/>
              <a:t>MDF va DSP ishlab chiqaruvchilari uyushmasi maslahatchisi – </a:t>
            </a:r>
            <a:r>
              <a:rPr lang="uz-Latn-UZ" sz="1400" noProof="0" dirty="0">
                <a:hlinkClick r:id="rId6"/>
              </a:rPr>
              <a:t>http://yomsad.org.tr/en/</a:t>
            </a:r>
            <a:endParaRPr lang="uz-Latn-UZ" sz="1400" noProof="0" dirty="0"/>
          </a:p>
          <a:p>
            <a:r>
              <a:rPr lang="uz-Latn-UZ" sz="1400" noProof="0" dirty="0"/>
              <a:t>Avval:</a:t>
            </a:r>
          </a:p>
          <a:p>
            <a:pPr lvl="1"/>
            <a:r>
              <a:rPr lang="uz-Latn-UZ" sz="1400" noProof="0" dirty="0"/>
              <a:t>Tabiatni muhofaza qilish va milliy bog‘lar bosh boshqarmasida katta ekspert – 2015–2022</a:t>
            </a:r>
          </a:p>
          <a:p>
            <a:pPr lvl="1"/>
            <a:r>
              <a:rPr lang="uz-Latn-UZ" sz="1400" noProof="0" dirty="0"/>
              <a:t>Cho‘llanishga qarshi kurash bosh direktor o‘rinbosari – 2011–2015</a:t>
            </a:r>
          </a:p>
          <a:p>
            <a:pPr lvl="1"/>
            <a:r>
              <a:rPr lang="uz-Latn-UZ" sz="1400" noProof="0" dirty="0"/>
              <a:t>O‘rmon xo‘jaligi bosh boshqarmasi bosh direktor o‘rinbosari – 2007–2011</a:t>
            </a:r>
          </a:p>
          <a:p>
            <a:pPr lvl="1"/>
            <a:r>
              <a:rPr lang="uz-Latn-UZ" sz="1400" noProof="0" dirty="0"/>
              <a:t>Atrof-muhit vazirligi apparati rahbari – 2005–2007</a:t>
            </a:r>
          </a:p>
          <a:p>
            <a:pPr lvl="1"/>
            <a:r>
              <a:rPr lang="uz-Latn-UZ" sz="1400" noProof="0" dirty="0"/>
              <a:t>O‘rmon barpo etish bosh boshqarmasi bo‘lim boshlig‘i – 2002–2005</a:t>
            </a:r>
          </a:p>
          <a:p>
            <a:pPr lvl="1"/>
            <a:r>
              <a:rPr lang="uz-Latn-UZ" sz="1400" noProof="0" dirty="0"/>
              <a:t>O‘rmon xo‘jaligi bo‘yicha O‘rta Yer dengizi masalalari qo‘mitasi (Silva Mediterranea) raisi – </a:t>
            </a:r>
            <a:r>
              <a:rPr lang="uz-Latn-UZ" sz="1400" noProof="0" dirty="0">
                <a:hlinkClick r:id="rId9"/>
              </a:rPr>
              <a:t>https://www.fao.org/silva-mediterranea/en 2012–2017</a:t>
            </a:r>
            <a:endParaRPr lang="uz-Latn-UZ" sz="1400" noProof="0" dirty="0"/>
          </a:p>
          <a:p>
            <a:pPr lvl="1"/>
            <a:r>
              <a:rPr lang="uz-Latn-UZ" sz="1400" noProof="0" dirty="0"/>
              <a:t>Yevropada o‘rmonlarni muhofaza qilish bo‘yicha vazirlar konferensiyasi umumiy muvofiqlashtiruvchi qo‘mitasi a’zosi – </a:t>
            </a:r>
            <a:r>
              <a:rPr lang="uz-Latn-UZ" sz="1400" noProof="0" dirty="0">
                <a:hlinkClick r:id="rId8"/>
              </a:rPr>
              <a:t>https://foresteurope.org/</a:t>
            </a:r>
            <a:r>
              <a:rPr lang="uz-Latn-UZ" sz="1400" noProof="0" dirty="0"/>
              <a:t> – 2010–2011</a:t>
            </a:r>
          </a:p>
          <a:p>
            <a:endParaRPr lang="uz-Latn-UZ" sz="1400" noProof="0" dirty="0"/>
          </a:p>
        </p:txBody>
      </p:sp>
    </p:spTree>
    <p:extLst>
      <p:ext uri="{BB962C8B-B14F-4D97-AF65-F5344CB8AC3E}">
        <p14:creationId xmlns:p14="http://schemas.microsoft.com/office/powerpoint/2010/main" val="679569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F6CFDCD-2BA9-4450-DCFC-BF46CDB0C5D6}"/>
              </a:ext>
            </a:extLst>
          </p:cNvPr>
          <p:cNvSpPr>
            <a:spLocks noGrp="1"/>
          </p:cNvSpPr>
          <p:nvPr>
            <p:ph type="title"/>
          </p:nvPr>
        </p:nvSpPr>
        <p:spPr>
          <a:xfrm>
            <a:off x="838200" y="365125"/>
            <a:ext cx="10515600" cy="755752"/>
          </a:xfrm>
        </p:spPr>
        <p:style>
          <a:lnRef idx="1">
            <a:schemeClr val="accent4"/>
          </a:lnRef>
          <a:fillRef idx="2">
            <a:schemeClr val="accent4"/>
          </a:fillRef>
          <a:effectRef idx="1">
            <a:schemeClr val="accent4"/>
          </a:effectRef>
          <a:fontRef idx="minor">
            <a:schemeClr val="dk1"/>
          </a:fontRef>
        </p:style>
        <p:txBody>
          <a:bodyPr>
            <a:normAutofit/>
          </a:bodyPr>
          <a:lstStyle/>
          <a:p>
            <a:r>
              <a:rPr lang="en-US" sz="1200" noProof="0" dirty="0"/>
              <a:t>Forest and Economy</a:t>
            </a:r>
            <a:r>
              <a:rPr lang="tr-TR" sz="1200" noProof="0" dirty="0"/>
              <a:t>-</a:t>
            </a:r>
            <a:r>
              <a:rPr lang="en-US" sz="1200" dirty="0"/>
              <a:t>Sustainable Green Development: Investing in a Shared Future</a:t>
            </a:r>
            <a:r>
              <a:rPr lang="tr-TR" sz="1200" dirty="0"/>
              <a:t>- </a:t>
            </a:r>
            <a:br>
              <a:rPr lang="tr-TR" sz="1200" dirty="0"/>
            </a:br>
            <a:r>
              <a:rPr lang="tr-TR" sz="1200" dirty="0" err="1"/>
              <a:t>O‘rmon</a:t>
            </a:r>
            <a:r>
              <a:rPr lang="tr-TR" sz="1200" dirty="0"/>
              <a:t> </a:t>
            </a:r>
            <a:r>
              <a:rPr lang="tr-TR" sz="1200" dirty="0" err="1"/>
              <a:t>va</a:t>
            </a:r>
            <a:r>
              <a:rPr lang="tr-TR" sz="1200" dirty="0"/>
              <a:t> </a:t>
            </a:r>
            <a:r>
              <a:rPr lang="tr-TR" sz="1200" dirty="0" err="1"/>
              <a:t>iqtisodiyot</a:t>
            </a:r>
            <a:r>
              <a:rPr lang="tr-TR" sz="1200" dirty="0"/>
              <a:t> – </a:t>
            </a:r>
            <a:r>
              <a:rPr lang="tr-TR" sz="1200" dirty="0" err="1"/>
              <a:t>Barqaror</a:t>
            </a:r>
            <a:r>
              <a:rPr lang="tr-TR" sz="1200" dirty="0"/>
              <a:t> </a:t>
            </a:r>
            <a:r>
              <a:rPr lang="tr-TR" sz="1200" dirty="0" err="1"/>
              <a:t>yashil</a:t>
            </a:r>
            <a:r>
              <a:rPr lang="tr-TR" sz="1200" dirty="0"/>
              <a:t> </a:t>
            </a:r>
            <a:r>
              <a:rPr lang="tr-TR" sz="1200" dirty="0" err="1"/>
              <a:t>taraqqiyot</a:t>
            </a:r>
            <a:r>
              <a:rPr lang="tr-TR" sz="1200" dirty="0"/>
              <a:t>: </a:t>
            </a:r>
            <a:r>
              <a:rPr lang="tr-TR" sz="1200" dirty="0" err="1"/>
              <a:t>umumiy</a:t>
            </a:r>
            <a:r>
              <a:rPr lang="tr-TR" sz="1200" dirty="0"/>
              <a:t> </a:t>
            </a:r>
            <a:r>
              <a:rPr lang="tr-TR" sz="1200" dirty="0" err="1"/>
              <a:t>kelajak</a:t>
            </a:r>
            <a:r>
              <a:rPr lang="tr-TR" sz="1200" dirty="0"/>
              <a:t> </a:t>
            </a:r>
            <a:r>
              <a:rPr lang="tr-TR" sz="1200" dirty="0" err="1"/>
              <a:t>uchun</a:t>
            </a:r>
            <a:r>
              <a:rPr lang="tr-TR" sz="1200" dirty="0"/>
              <a:t> </a:t>
            </a:r>
            <a:r>
              <a:rPr lang="tr-TR" sz="1200" dirty="0" err="1"/>
              <a:t>sarmoya</a:t>
            </a:r>
            <a:endParaRPr lang="en-US" sz="1200" noProof="0" dirty="0"/>
          </a:p>
        </p:txBody>
      </p:sp>
      <p:sp>
        <p:nvSpPr>
          <p:cNvPr id="3" name="İçerik Yer Tutucusu 2">
            <a:extLst>
              <a:ext uri="{FF2B5EF4-FFF2-40B4-BE49-F238E27FC236}">
                <a16:creationId xmlns:a16="http://schemas.microsoft.com/office/drawing/2014/main" id="{ED67611C-896D-59CE-EC95-9F09499D0D12}"/>
              </a:ext>
            </a:extLst>
          </p:cNvPr>
          <p:cNvSpPr>
            <a:spLocks noGrp="1"/>
          </p:cNvSpPr>
          <p:nvPr>
            <p:ph sz="half" idx="1"/>
          </p:nvPr>
        </p:nvSpPr>
        <p:spPr/>
        <p:txBody>
          <a:bodyPr>
            <a:normAutofit fontScale="55000" lnSpcReduction="20000"/>
          </a:bodyPr>
          <a:lstStyle/>
          <a:p>
            <a:r>
              <a:rPr lang="en-US" dirty="0"/>
              <a:t>Forests are not only environmental assets — they are strategic pillars of economic resilience, social stability and sustainable development.</a:t>
            </a:r>
          </a:p>
          <a:p>
            <a:r>
              <a:rPr lang="en-US" dirty="0"/>
              <a:t>Forests play a critical role in advancing all three pillars of sustainable development: economic, social and environmental.</a:t>
            </a:r>
          </a:p>
          <a:p>
            <a:pPr lvl="1"/>
            <a:r>
              <a:rPr lang="en-US" dirty="0"/>
              <a:t>More than 1.6 billion people depend on forests</a:t>
            </a:r>
          </a:p>
          <a:p>
            <a:pPr lvl="1"/>
            <a:r>
              <a:rPr lang="en-US" dirty="0"/>
              <a:t>The forest sector provides employment to over 40 million people globally</a:t>
            </a:r>
          </a:p>
          <a:p>
            <a:pPr lvl="1"/>
            <a:r>
              <a:rPr lang="en-US" dirty="0"/>
              <a:t>Global trade in forest products has reached hundreds of billions of dollars annually</a:t>
            </a:r>
          </a:p>
          <a:p>
            <a:r>
              <a:rPr lang="en-US" dirty="0"/>
              <a:t>And yet: Forests remain undervalued in economic systems and underfunded in policy priorities.</a:t>
            </a:r>
          </a:p>
          <a:p>
            <a:r>
              <a:rPr lang="en-US" dirty="0"/>
              <a:t>At the same time, forests are at the center of global crises:</a:t>
            </a:r>
          </a:p>
          <a:p>
            <a:pPr lvl="1"/>
            <a:r>
              <a:rPr lang="en-US" dirty="0"/>
              <a:t>Climate change</a:t>
            </a:r>
          </a:p>
          <a:p>
            <a:pPr lvl="1"/>
            <a:r>
              <a:rPr lang="en-US" dirty="0"/>
              <a:t>Biodiversity loss</a:t>
            </a:r>
          </a:p>
          <a:p>
            <a:pPr lvl="1"/>
            <a:r>
              <a:rPr lang="en-US" dirty="0"/>
              <a:t>Land degradation</a:t>
            </a:r>
          </a:p>
          <a:p>
            <a:pPr lvl="1"/>
            <a:r>
              <a:rPr lang="en-US" dirty="0"/>
              <a:t>Desertification</a:t>
            </a:r>
          </a:p>
          <a:p>
            <a:pPr lvl="1"/>
            <a:r>
              <a:rPr lang="en-US" dirty="0"/>
              <a:t>Water stress</a:t>
            </a:r>
          </a:p>
          <a:p>
            <a:endParaRPr lang="en-US" dirty="0"/>
          </a:p>
        </p:txBody>
      </p:sp>
      <p:sp>
        <p:nvSpPr>
          <p:cNvPr id="4" name="İçerik Yer Tutucusu 3">
            <a:extLst>
              <a:ext uri="{FF2B5EF4-FFF2-40B4-BE49-F238E27FC236}">
                <a16:creationId xmlns:a16="http://schemas.microsoft.com/office/drawing/2014/main" id="{35C5F4E2-47B7-0B8E-F07B-C00D37358B75}"/>
              </a:ext>
            </a:extLst>
          </p:cNvPr>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fontScale="55000" lnSpcReduction="20000"/>
          </a:bodyPr>
          <a:lstStyle/>
          <a:p>
            <a:r>
              <a:rPr lang="uz-Latn-UZ" noProof="0"/>
              <a:t>O‘rmonlar faqat ekologik boylik emas — ular iqtisodiy barqarorlik, ijtimoiy barqarorlik va barqaror rivojlanishning strategik ustunlaridir.</a:t>
            </a:r>
          </a:p>
          <a:p>
            <a:r>
              <a:rPr lang="uz-Latn-UZ" noProof="0" dirty="0"/>
              <a:t>O‘rmonlar barqaror rivojlanishning uch asosiy yo‘nalishi — iqtisodiy, ijtimoiy va ekologik — bo‘yicha muhim rol o‘ynaydi.</a:t>
            </a:r>
          </a:p>
          <a:p>
            <a:r>
              <a:rPr lang="uz-Latn-UZ" noProof="0" dirty="0"/>
              <a:t>1,6 milliarddan ortiq inson o‘rmonlarga bog‘liq.</a:t>
            </a:r>
          </a:p>
          <a:p>
            <a:r>
              <a:rPr lang="uz-Latn-UZ" noProof="0" dirty="0"/>
              <a:t>O‘rmon xo‘jaligi sohasi dunyo bo‘yicha 40 milliondan ortiq kishini ish bilan ta’minlaydi.</a:t>
            </a:r>
          </a:p>
          <a:p>
            <a:r>
              <a:rPr lang="uz-Latn-UZ" noProof="0" dirty="0"/>
              <a:t>O‘rmon mahsulotlari bo‘yicha global savdo har yili yuzlab milliard dollarni tashkil etadi.</a:t>
            </a:r>
          </a:p>
          <a:p>
            <a:r>
              <a:rPr lang="uz-Latn-UZ" noProof="0" dirty="0"/>
              <a:t>Shunga qaramay: o‘rmonlar iqtisodiy tizimlarda yetarlicha baholanmayapti va siyosiy ustuvor yo‘nalishlarda yetarli moliyalashtirilmayapti.</a:t>
            </a:r>
          </a:p>
          <a:p>
            <a:r>
              <a:rPr lang="uz-Latn-UZ" noProof="0" dirty="0"/>
              <a:t>Shu bilan birga, o‘rmonlar global inqirozlarning markazida turibdi:</a:t>
            </a:r>
          </a:p>
          <a:p>
            <a:pPr lvl="1"/>
            <a:r>
              <a:rPr lang="uz-Latn-UZ" noProof="0" dirty="0"/>
              <a:t>Iqlim o‘zgarishi</a:t>
            </a:r>
          </a:p>
          <a:p>
            <a:pPr lvl="1"/>
            <a:r>
              <a:rPr lang="uz-Latn-UZ" noProof="0" dirty="0"/>
              <a:t>Biologik xilma-xillikning yo‘qolishi</a:t>
            </a:r>
          </a:p>
          <a:p>
            <a:pPr lvl="1"/>
            <a:r>
              <a:rPr lang="uz-Latn-UZ" noProof="0" dirty="0"/>
              <a:t>Yer degradatsiyasi</a:t>
            </a:r>
          </a:p>
          <a:p>
            <a:pPr lvl="1"/>
            <a:r>
              <a:rPr lang="uz-Latn-UZ" noProof="0" dirty="0"/>
              <a:t>Cho‘llanish</a:t>
            </a:r>
          </a:p>
          <a:p>
            <a:pPr lvl="1"/>
            <a:r>
              <a:rPr lang="uz-Latn-UZ" noProof="0" dirty="0"/>
              <a:t>Suv tanqisligi</a:t>
            </a:r>
          </a:p>
          <a:p>
            <a:endParaRPr lang="uz-Latn-UZ" noProof="0" dirty="0"/>
          </a:p>
        </p:txBody>
      </p:sp>
    </p:spTree>
    <p:extLst>
      <p:ext uri="{BB962C8B-B14F-4D97-AF65-F5344CB8AC3E}">
        <p14:creationId xmlns:p14="http://schemas.microsoft.com/office/powerpoint/2010/main" val="1132596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BB6342-29A0-24C4-0CC4-AFFC82119084}"/>
              </a:ext>
            </a:extLst>
          </p:cNvPr>
          <p:cNvSpPr>
            <a:spLocks noGrp="1"/>
          </p:cNvSpPr>
          <p:nvPr>
            <p:ph type="title"/>
          </p:nvPr>
        </p:nvSpPr>
        <p:spPr>
          <a:xfrm>
            <a:off x="838200" y="365125"/>
            <a:ext cx="10515600" cy="1316191"/>
          </a:xfrm>
        </p:spPr>
        <p:style>
          <a:lnRef idx="1">
            <a:schemeClr val="accent4"/>
          </a:lnRef>
          <a:fillRef idx="2">
            <a:schemeClr val="accent4"/>
          </a:fillRef>
          <a:effectRef idx="1">
            <a:schemeClr val="accent4"/>
          </a:effectRef>
          <a:fontRef idx="minor">
            <a:schemeClr val="dk1"/>
          </a:fontRef>
        </p:style>
        <p:txBody>
          <a:bodyPr>
            <a:noAutofit/>
          </a:bodyPr>
          <a:lstStyle/>
          <a:p>
            <a:r>
              <a:rPr lang="en-US" sz="2400" b="1" dirty="0"/>
              <a:t>FOREST FINANCE AND TRANSFORMATION NEED</a:t>
            </a:r>
            <a:br>
              <a:rPr lang="tr-TR" sz="2400" dirty="0"/>
            </a:br>
            <a:r>
              <a:rPr lang="tr-TR" sz="2400" dirty="0" err="1"/>
              <a:t>O‘rmonlarni</a:t>
            </a:r>
            <a:r>
              <a:rPr lang="tr-TR" sz="2400" dirty="0"/>
              <a:t> </a:t>
            </a:r>
            <a:r>
              <a:rPr lang="tr-TR" sz="2400" dirty="0" err="1"/>
              <a:t>moliyalashtirish</a:t>
            </a:r>
            <a:r>
              <a:rPr lang="tr-TR" sz="2400" dirty="0"/>
              <a:t> </a:t>
            </a:r>
            <a:r>
              <a:rPr lang="tr-TR" sz="2400" dirty="0" err="1"/>
              <a:t>va</a:t>
            </a:r>
            <a:r>
              <a:rPr lang="tr-TR" sz="2400" dirty="0"/>
              <a:t> </a:t>
            </a:r>
            <a:r>
              <a:rPr lang="tr-TR" sz="2400" dirty="0" err="1"/>
              <a:t>tizimli</a:t>
            </a:r>
            <a:r>
              <a:rPr lang="tr-TR" sz="2400" dirty="0"/>
              <a:t> </a:t>
            </a:r>
            <a:r>
              <a:rPr lang="tr-TR" sz="2400" dirty="0" err="1"/>
              <a:t>transformatsiya</a:t>
            </a:r>
            <a:r>
              <a:rPr lang="tr-TR" sz="2400" dirty="0"/>
              <a:t> </a:t>
            </a:r>
            <a:r>
              <a:rPr lang="tr-TR" sz="2400" dirty="0" err="1"/>
              <a:t>ehtiyoji</a:t>
            </a:r>
            <a:endParaRPr lang="en-US" sz="2400" dirty="0"/>
          </a:p>
        </p:txBody>
      </p:sp>
      <p:sp>
        <p:nvSpPr>
          <p:cNvPr id="3" name="İçerik Yer Tutucusu 2">
            <a:extLst>
              <a:ext uri="{FF2B5EF4-FFF2-40B4-BE49-F238E27FC236}">
                <a16:creationId xmlns:a16="http://schemas.microsoft.com/office/drawing/2014/main" id="{D42FE663-0196-C654-FD10-79D204454345}"/>
              </a:ext>
            </a:extLst>
          </p:cNvPr>
          <p:cNvSpPr>
            <a:spLocks noGrp="1"/>
          </p:cNvSpPr>
          <p:nvPr>
            <p:ph sz="half" idx="1"/>
          </p:nvPr>
        </p:nvSpPr>
        <p:spPr/>
        <p:txBody>
          <a:bodyPr>
            <a:normAutofit fontScale="55000" lnSpcReduction="20000"/>
          </a:bodyPr>
          <a:lstStyle/>
          <a:p>
            <a:r>
              <a:rPr lang="en-US" dirty="0"/>
              <a:t>One of the most critical issues we face today is </a:t>
            </a:r>
            <a:r>
              <a:rPr lang="en-US" b="1" dirty="0"/>
              <a:t>forest finance</a:t>
            </a:r>
            <a:r>
              <a:rPr lang="en-US" dirty="0"/>
              <a:t>.</a:t>
            </a:r>
            <a:endParaRPr lang="tr-TR" dirty="0"/>
          </a:p>
          <a:p>
            <a:pPr lvl="0"/>
            <a:r>
              <a:rPr lang="en-US" dirty="0"/>
              <a:t>Current global forest investment: </a:t>
            </a:r>
            <a:r>
              <a:rPr lang="en-US" b="1" dirty="0"/>
              <a:t>~USD 84 billion/year</a:t>
            </a:r>
            <a:endParaRPr lang="tr-TR" dirty="0"/>
          </a:p>
          <a:p>
            <a:pPr lvl="0"/>
            <a:r>
              <a:rPr lang="en-US" dirty="0"/>
              <a:t>Required investment: </a:t>
            </a:r>
            <a:r>
              <a:rPr lang="en-US" b="1" dirty="0"/>
              <a:t>~USD 300 billion/year</a:t>
            </a:r>
            <a:endParaRPr lang="tr-TR" dirty="0"/>
          </a:p>
          <a:p>
            <a:pPr lvl="0"/>
            <a:r>
              <a:rPr lang="en-US" dirty="0"/>
              <a:t>Annual gap: </a:t>
            </a:r>
            <a:r>
              <a:rPr lang="en-US" b="1" dirty="0"/>
              <a:t>~USD 216 billion</a:t>
            </a:r>
            <a:endParaRPr lang="tr-TR" dirty="0"/>
          </a:p>
          <a:p>
            <a:r>
              <a:rPr lang="en-US" dirty="0"/>
              <a:t>👉 </a:t>
            </a:r>
            <a:r>
              <a:rPr lang="en-US" b="1" dirty="0"/>
              <a:t>This is not a small gap — it is a structural gap.</a:t>
            </a:r>
            <a:endParaRPr lang="tr-TR" dirty="0"/>
          </a:p>
          <a:p>
            <a:r>
              <a:rPr lang="en-US" dirty="0"/>
              <a:t>Closing this gap requires:</a:t>
            </a:r>
            <a:endParaRPr lang="tr-TR" dirty="0"/>
          </a:p>
          <a:p>
            <a:pPr lvl="1"/>
            <a:r>
              <a:rPr lang="en-US" b="1" dirty="0"/>
              <a:t>Stronger international cooperation</a:t>
            </a:r>
            <a:endParaRPr lang="tr-TR" dirty="0"/>
          </a:p>
          <a:p>
            <a:pPr lvl="1"/>
            <a:r>
              <a:rPr lang="en-US" b="1" dirty="0"/>
              <a:t>Public finance mobilization</a:t>
            </a:r>
            <a:endParaRPr lang="tr-TR" dirty="0"/>
          </a:p>
          <a:p>
            <a:pPr lvl="1"/>
            <a:r>
              <a:rPr lang="en-US" b="1" dirty="0"/>
              <a:t>Innovative financial mechanisms</a:t>
            </a:r>
            <a:endParaRPr lang="tr-TR" dirty="0"/>
          </a:p>
          <a:p>
            <a:r>
              <a:rPr lang="en-US" dirty="0"/>
              <a:t>Including:</a:t>
            </a:r>
            <a:endParaRPr lang="tr-TR" dirty="0"/>
          </a:p>
          <a:p>
            <a:r>
              <a:rPr lang="en-US" dirty="0"/>
              <a:t>👉 </a:t>
            </a:r>
            <a:r>
              <a:rPr lang="en-US" b="1" dirty="0"/>
              <a:t>Voluntary carbon markets</a:t>
            </a:r>
            <a:br>
              <a:rPr lang="en-US" dirty="0"/>
            </a:br>
            <a:r>
              <a:rPr lang="en-US" dirty="0"/>
              <a:t>👉 </a:t>
            </a:r>
            <a:r>
              <a:rPr lang="en-US" b="1" dirty="0"/>
              <a:t>Emissions Trading Systems (ETS)</a:t>
            </a:r>
            <a:br>
              <a:rPr lang="en-US" dirty="0"/>
            </a:br>
            <a:r>
              <a:rPr lang="en-US" dirty="0"/>
              <a:t>👉 </a:t>
            </a:r>
            <a:r>
              <a:rPr lang="en-US" b="1" dirty="0"/>
              <a:t>Biodiversity credits</a:t>
            </a:r>
            <a:br>
              <a:rPr lang="en-US" dirty="0"/>
            </a:br>
            <a:r>
              <a:rPr lang="en-US" dirty="0"/>
              <a:t>👉 </a:t>
            </a:r>
            <a:r>
              <a:rPr lang="en-US" b="1" dirty="0"/>
              <a:t>Blended finance models</a:t>
            </a:r>
            <a:endParaRPr lang="tr-TR" dirty="0"/>
          </a:p>
          <a:p>
            <a:endParaRPr lang="en-US" dirty="0"/>
          </a:p>
        </p:txBody>
      </p:sp>
      <p:sp>
        <p:nvSpPr>
          <p:cNvPr id="4" name="İçerik Yer Tutucusu 3">
            <a:extLst>
              <a:ext uri="{FF2B5EF4-FFF2-40B4-BE49-F238E27FC236}">
                <a16:creationId xmlns:a16="http://schemas.microsoft.com/office/drawing/2014/main" id="{23DC8C47-0E4F-B63A-7495-EE7DFD7C6234}"/>
              </a:ext>
            </a:extLst>
          </p:cNvPr>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fontScale="55000" lnSpcReduction="20000"/>
          </a:bodyPr>
          <a:lstStyle/>
          <a:p>
            <a:r>
              <a:rPr lang="tr-TR" dirty="0" err="1"/>
              <a:t>Bugungi</a:t>
            </a:r>
            <a:r>
              <a:rPr lang="tr-TR" dirty="0"/>
              <a:t> kunda </a:t>
            </a:r>
            <a:r>
              <a:rPr lang="tr-TR" dirty="0" err="1"/>
              <a:t>duch</a:t>
            </a:r>
            <a:r>
              <a:rPr lang="tr-TR" dirty="0"/>
              <a:t> </a:t>
            </a:r>
            <a:r>
              <a:rPr lang="tr-TR" dirty="0" err="1"/>
              <a:t>kelayotgan</a:t>
            </a:r>
            <a:r>
              <a:rPr lang="tr-TR" dirty="0"/>
              <a:t> </a:t>
            </a:r>
            <a:r>
              <a:rPr lang="tr-TR" dirty="0" err="1"/>
              <a:t>eng</a:t>
            </a:r>
            <a:r>
              <a:rPr lang="tr-TR" dirty="0"/>
              <a:t> </a:t>
            </a:r>
            <a:r>
              <a:rPr lang="tr-TR" dirty="0" err="1"/>
              <a:t>muhim</a:t>
            </a:r>
            <a:r>
              <a:rPr lang="tr-TR" dirty="0"/>
              <a:t> </a:t>
            </a:r>
            <a:r>
              <a:rPr lang="tr-TR" dirty="0" err="1"/>
              <a:t>masalalardan</a:t>
            </a:r>
            <a:r>
              <a:rPr lang="tr-TR" dirty="0"/>
              <a:t> biri — bu </a:t>
            </a:r>
            <a:r>
              <a:rPr lang="tr-TR" dirty="0" err="1"/>
              <a:t>o‘rmonlarni</a:t>
            </a:r>
            <a:r>
              <a:rPr lang="tr-TR" dirty="0"/>
              <a:t> </a:t>
            </a:r>
            <a:r>
              <a:rPr lang="tr-TR" dirty="0" err="1"/>
              <a:t>moliyalashtirishdir</a:t>
            </a:r>
            <a:r>
              <a:rPr lang="tr-TR" dirty="0"/>
              <a:t>.</a:t>
            </a:r>
          </a:p>
          <a:p>
            <a:r>
              <a:rPr lang="tr-TR" dirty="0" err="1"/>
              <a:t>Joriy</a:t>
            </a:r>
            <a:r>
              <a:rPr lang="tr-TR" dirty="0"/>
              <a:t> global </a:t>
            </a:r>
            <a:r>
              <a:rPr lang="tr-TR" dirty="0" err="1"/>
              <a:t>o‘rmon</a:t>
            </a:r>
            <a:r>
              <a:rPr lang="tr-TR" dirty="0"/>
              <a:t> </a:t>
            </a:r>
            <a:r>
              <a:rPr lang="tr-TR" dirty="0" err="1"/>
              <a:t>investitsiyalari</a:t>
            </a:r>
            <a:r>
              <a:rPr lang="tr-TR" dirty="0"/>
              <a:t>: ~</a:t>
            </a:r>
            <a:r>
              <a:rPr lang="tr-TR" dirty="0" err="1"/>
              <a:t>yiliga</a:t>
            </a:r>
            <a:r>
              <a:rPr lang="tr-TR" dirty="0"/>
              <a:t> 84 </a:t>
            </a:r>
            <a:r>
              <a:rPr lang="tr-TR" dirty="0" err="1"/>
              <a:t>milliard</a:t>
            </a:r>
            <a:r>
              <a:rPr lang="tr-TR" dirty="0"/>
              <a:t> </a:t>
            </a:r>
            <a:r>
              <a:rPr lang="tr-TR" dirty="0" err="1"/>
              <a:t>AQSh</a:t>
            </a:r>
            <a:r>
              <a:rPr lang="tr-TR" dirty="0"/>
              <a:t> </a:t>
            </a:r>
            <a:r>
              <a:rPr lang="tr-TR" dirty="0" err="1"/>
              <a:t>dollari</a:t>
            </a:r>
            <a:br>
              <a:rPr lang="tr-TR" dirty="0"/>
            </a:br>
            <a:r>
              <a:rPr lang="tr-TR" dirty="0" err="1"/>
              <a:t>Zarur</a:t>
            </a:r>
            <a:r>
              <a:rPr lang="tr-TR" dirty="0"/>
              <a:t> </a:t>
            </a:r>
            <a:r>
              <a:rPr lang="tr-TR" dirty="0" err="1"/>
              <a:t>investitsiyalar</a:t>
            </a:r>
            <a:r>
              <a:rPr lang="tr-TR" dirty="0"/>
              <a:t>: ~</a:t>
            </a:r>
            <a:r>
              <a:rPr lang="tr-TR" dirty="0" err="1"/>
              <a:t>yiliga</a:t>
            </a:r>
            <a:r>
              <a:rPr lang="tr-TR" dirty="0"/>
              <a:t> 300 </a:t>
            </a:r>
            <a:r>
              <a:rPr lang="tr-TR" dirty="0" err="1"/>
              <a:t>milliard</a:t>
            </a:r>
            <a:r>
              <a:rPr lang="tr-TR" dirty="0"/>
              <a:t> </a:t>
            </a:r>
            <a:r>
              <a:rPr lang="tr-TR" dirty="0" err="1"/>
              <a:t>AQSh</a:t>
            </a:r>
            <a:r>
              <a:rPr lang="tr-TR" dirty="0"/>
              <a:t> </a:t>
            </a:r>
            <a:r>
              <a:rPr lang="tr-TR" dirty="0" err="1"/>
              <a:t>dollari</a:t>
            </a:r>
            <a:br>
              <a:rPr lang="tr-TR" dirty="0"/>
            </a:br>
            <a:r>
              <a:rPr lang="tr-TR" dirty="0" err="1"/>
              <a:t>Yillik</a:t>
            </a:r>
            <a:r>
              <a:rPr lang="tr-TR" dirty="0"/>
              <a:t> </a:t>
            </a:r>
            <a:r>
              <a:rPr lang="tr-TR" dirty="0" err="1"/>
              <a:t>farq</a:t>
            </a:r>
            <a:r>
              <a:rPr lang="tr-TR" dirty="0"/>
              <a:t>: ~216 </a:t>
            </a:r>
            <a:r>
              <a:rPr lang="tr-TR" dirty="0" err="1"/>
              <a:t>milliard</a:t>
            </a:r>
            <a:r>
              <a:rPr lang="tr-TR" dirty="0"/>
              <a:t> </a:t>
            </a:r>
            <a:r>
              <a:rPr lang="tr-TR" dirty="0" err="1"/>
              <a:t>AQSh</a:t>
            </a:r>
            <a:r>
              <a:rPr lang="tr-TR" dirty="0"/>
              <a:t> </a:t>
            </a:r>
            <a:r>
              <a:rPr lang="tr-TR" dirty="0" err="1"/>
              <a:t>dollari</a:t>
            </a:r>
            <a:endParaRPr lang="tr-TR" dirty="0"/>
          </a:p>
          <a:p>
            <a:r>
              <a:rPr lang="tr-TR" dirty="0"/>
              <a:t>👉 Bu </a:t>
            </a:r>
            <a:r>
              <a:rPr lang="tr-TR" dirty="0" err="1"/>
              <a:t>kichik</a:t>
            </a:r>
            <a:r>
              <a:rPr lang="tr-TR" dirty="0"/>
              <a:t> </a:t>
            </a:r>
            <a:r>
              <a:rPr lang="tr-TR" dirty="0" err="1"/>
              <a:t>farq</a:t>
            </a:r>
            <a:r>
              <a:rPr lang="tr-TR" dirty="0"/>
              <a:t> </a:t>
            </a:r>
            <a:r>
              <a:rPr lang="tr-TR" dirty="0" err="1"/>
              <a:t>emas</a:t>
            </a:r>
            <a:r>
              <a:rPr lang="tr-TR" dirty="0"/>
              <a:t> — bu </a:t>
            </a:r>
            <a:r>
              <a:rPr lang="tr-TR" dirty="0" err="1"/>
              <a:t>tizimli</a:t>
            </a:r>
            <a:r>
              <a:rPr lang="tr-TR" dirty="0"/>
              <a:t> </a:t>
            </a:r>
            <a:r>
              <a:rPr lang="tr-TR" dirty="0" err="1"/>
              <a:t>farqdir</a:t>
            </a:r>
            <a:r>
              <a:rPr lang="tr-TR" dirty="0"/>
              <a:t>.</a:t>
            </a:r>
          </a:p>
          <a:p>
            <a:r>
              <a:rPr lang="tr-TR" dirty="0" err="1"/>
              <a:t>Ushbu</a:t>
            </a:r>
            <a:r>
              <a:rPr lang="tr-TR" dirty="0"/>
              <a:t> </a:t>
            </a:r>
            <a:r>
              <a:rPr lang="tr-TR" dirty="0" err="1"/>
              <a:t>farqni</a:t>
            </a:r>
            <a:r>
              <a:rPr lang="tr-TR" dirty="0"/>
              <a:t> </a:t>
            </a:r>
            <a:r>
              <a:rPr lang="tr-TR" dirty="0" err="1"/>
              <a:t>bartaraf</a:t>
            </a:r>
            <a:r>
              <a:rPr lang="tr-TR" dirty="0"/>
              <a:t> </a:t>
            </a:r>
            <a:r>
              <a:rPr lang="tr-TR" dirty="0" err="1"/>
              <a:t>etish</a:t>
            </a:r>
            <a:r>
              <a:rPr lang="tr-TR" dirty="0"/>
              <a:t> </a:t>
            </a:r>
            <a:r>
              <a:rPr lang="tr-TR" dirty="0" err="1"/>
              <a:t>quyidagilarni</a:t>
            </a:r>
            <a:r>
              <a:rPr lang="tr-TR" dirty="0"/>
              <a:t> </a:t>
            </a:r>
            <a:r>
              <a:rPr lang="tr-TR" dirty="0" err="1"/>
              <a:t>talab</a:t>
            </a:r>
            <a:r>
              <a:rPr lang="tr-TR" dirty="0"/>
              <a:t> </a:t>
            </a:r>
            <a:r>
              <a:rPr lang="tr-TR" dirty="0" err="1"/>
              <a:t>etadi</a:t>
            </a:r>
            <a:r>
              <a:rPr lang="tr-TR" dirty="0"/>
              <a:t>:</a:t>
            </a:r>
          </a:p>
          <a:p>
            <a:pPr lvl="1"/>
            <a:r>
              <a:rPr lang="tr-TR" dirty="0" err="1"/>
              <a:t>Kuchliroq</a:t>
            </a:r>
            <a:r>
              <a:rPr lang="tr-TR" dirty="0"/>
              <a:t> </a:t>
            </a:r>
            <a:r>
              <a:rPr lang="tr-TR" dirty="0" err="1"/>
              <a:t>xalqaro</a:t>
            </a:r>
            <a:r>
              <a:rPr lang="tr-TR" dirty="0"/>
              <a:t> </a:t>
            </a:r>
            <a:r>
              <a:rPr lang="tr-TR" dirty="0" err="1"/>
              <a:t>hamkorlik</a:t>
            </a:r>
            <a:endParaRPr lang="tr-TR" dirty="0"/>
          </a:p>
          <a:p>
            <a:pPr lvl="1"/>
            <a:r>
              <a:rPr lang="tr-TR" dirty="0" err="1"/>
              <a:t>Davlat</a:t>
            </a:r>
            <a:r>
              <a:rPr lang="tr-TR" dirty="0"/>
              <a:t> </a:t>
            </a:r>
            <a:r>
              <a:rPr lang="tr-TR" dirty="0" err="1"/>
              <a:t>moliyasini</a:t>
            </a:r>
            <a:r>
              <a:rPr lang="tr-TR" dirty="0"/>
              <a:t> </a:t>
            </a:r>
            <a:r>
              <a:rPr lang="tr-TR" dirty="0" err="1"/>
              <a:t>safarbar</a:t>
            </a:r>
            <a:r>
              <a:rPr lang="tr-TR" dirty="0"/>
              <a:t> </a:t>
            </a:r>
            <a:r>
              <a:rPr lang="tr-TR" dirty="0" err="1"/>
              <a:t>qilish</a:t>
            </a:r>
            <a:endParaRPr lang="tr-TR" dirty="0"/>
          </a:p>
          <a:p>
            <a:pPr lvl="1"/>
            <a:r>
              <a:rPr lang="tr-TR" dirty="0" err="1"/>
              <a:t>Innovatsion</a:t>
            </a:r>
            <a:r>
              <a:rPr lang="tr-TR" dirty="0"/>
              <a:t> </a:t>
            </a:r>
            <a:r>
              <a:rPr lang="tr-TR" dirty="0" err="1"/>
              <a:t>moliyaviy</a:t>
            </a:r>
            <a:r>
              <a:rPr lang="tr-TR" dirty="0"/>
              <a:t> </a:t>
            </a:r>
            <a:r>
              <a:rPr lang="tr-TR" dirty="0" err="1"/>
              <a:t>mexanizmlar</a:t>
            </a:r>
            <a:endParaRPr lang="tr-TR" dirty="0"/>
          </a:p>
          <a:p>
            <a:r>
              <a:rPr lang="tr-TR" dirty="0" err="1"/>
              <a:t>Jumladan</a:t>
            </a:r>
            <a:r>
              <a:rPr lang="tr-TR" dirty="0"/>
              <a:t>:</a:t>
            </a:r>
          </a:p>
          <a:p>
            <a:r>
              <a:rPr lang="tr-TR" dirty="0"/>
              <a:t>👉 </a:t>
            </a:r>
            <a:r>
              <a:rPr lang="tr-TR" dirty="0" err="1"/>
              <a:t>Ixtiyoriy</a:t>
            </a:r>
            <a:r>
              <a:rPr lang="tr-TR" dirty="0"/>
              <a:t> karbon </a:t>
            </a:r>
            <a:r>
              <a:rPr lang="tr-TR" dirty="0" err="1"/>
              <a:t>bozorlar</a:t>
            </a:r>
            <a:br>
              <a:rPr lang="tr-TR" dirty="0"/>
            </a:br>
            <a:r>
              <a:rPr lang="tr-TR" dirty="0"/>
              <a:t>👉 </a:t>
            </a:r>
            <a:r>
              <a:rPr lang="tr-TR" dirty="0" err="1"/>
              <a:t>Emissiya</a:t>
            </a:r>
            <a:r>
              <a:rPr lang="tr-TR" dirty="0"/>
              <a:t> </a:t>
            </a:r>
            <a:r>
              <a:rPr lang="tr-TR" dirty="0" err="1"/>
              <a:t>savdosi</a:t>
            </a:r>
            <a:r>
              <a:rPr lang="tr-TR" dirty="0"/>
              <a:t> </a:t>
            </a:r>
            <a:r>
              <a:rPr lang="tr-TR" dirty="0" err="1"/>
              <a:t>tizimlari</a:t>
            </a:r>
            <a:r>
              <a:rPr lang="tr-TR" dirty="0"/>
              <a:t> (ETS)</a:t>
            </a:r>
            <a:br>
              <a:rPr lang="tr-TR" dirty="0"/>
            </a:br>
            <a:r>
              <a:rPr lang="tr-TR" dirty="0"/>
              <a:t>👉 </a:t>
            </a:r>
            <a:r>
              <a:rPr lang="tr-TR" dirty="0" err="1"/>
              <a:t>Biologik</a:t>
            </a:r>
            <a:r>
              <a:rPr lang="tr-TR" dirty="0"/>
              <a:t> </a:t>
            </a:r>
            <a:r>
              <a:rPr lang="tr-TR" dirty="0" err="1"/>
              <a:t>xilma-xillik</a:t>
            </a:r>
            <a:r>
              <a:rPr lang="tr-TR" dirty="0"/>
              <a:t> </a:t>
            </a:r>
            <a:r>
              <a:rPr lang="tr-TR" dirty="0" err="1"/>
              <a:t>kreditlari</a:t>
            </a:r>
            <a:br>
              <a:rPr lang="tr-TR" dirty="0"/>
            </a:br>
            <a:r>
              <a:rPr lang="tr-TR" dirty="0"/>
              <a:t>👉 </a:t>
            </a:r>
            <a:r>
              <a:rPr lang="tr-TR" dirty="0" err="1"/>
              <a:t>Aralash</a:t>
            </a:r>
            <a:r>
              <a:rPr lang="tr-TR" dirty="0"/>
              <a:t> </a:t>
            </a:r>
            <a:r>
              <a:rPr lang="tr-TR" dirty="0" err="1"/>
              <a:t>moliyalashtirish</a:t>
            </a:r>
            <a:r>
              <a:rPr lang="tr-TR" dirty="0"/>
              <a:t> </a:t>
            </a:r>
            <a:r>
              <a:rPr lang="tr-TR" dirty="0" err="1"/>
              <a:t>modellari</a:t>
            </a:r>
            <a:endParaRPr lang="tr-TR" dirty="0"/>
          </a:p>
          <a:p>
            <a:endParaRPr lang="en-US" dirty="0"/>
          </a:p>
        </p:txBody>
      </p:sp>
    </p:spTree>
    <p:extLst>
      <p:ext uri="{BB962C8B-B14F-4D97-AF65-F5344CB8AC3E}">
        <p14:creationId xmlns:p14="http://schemas.microsoft.com/office/powerpoint/2010/main" val="642475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1D9C03B-52FE-F703-5BC2-63EAEAF7A8D4}"/>
              </a:ext>
            </a:extLst>
          </p:cNvPr>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noAutofit/>
          </a:bodyPr>
          <a:lstStyle/>
          <a:p>
            <a:r>
              <a:rPr lang="en-US" sz="2000" b="1" dirty="0"/>
              <a:t>UZBEKISTAN: A COUNTRY WITH VISION AND MOMENTUM</a:t>
            </a:r>
            <a:br>
              <a:rPr lang="tr-TR" sz="2000" b="1" dirty="0"/>
            </a:br>
            <a:r>
              <a:rPr lang="tr-TR" sz="2000" dirty="0"/>
              <a:t>O‘ZBEKISTON: ANIQ STRATEGIK TASAVVUR VA YUQORI SUR’ATGA EGA MAMLAKAT</a:t>
            </a:r>
            <a:br>
              <a:rPr lang="tr-TR" sz="2000" dirty="0"/>
            </a:br>
            <a:endParaRPr lang="en-US" sz="2000" dirty="0"/>
          </a:p>
        </p:txBody>
      </p:sp>
      <p:pic>
        <p:nvPicPr>
          <p:cNvPr id="6" name="Resim 5">
            <a:extLst>
              <a:ext uri="{FF2B5EF4-FFF2-40B4-BE49-F238E27FC236}">
                <a16:creationId xmlns:a16="http://schemas.microsoft.com/office/drawing/2014/main" id="{BE0CB47E-9721-C265-10F8-6B50D33EA7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690688"/>
            <a:ext cx="3771830" cy="1576800"/>
          </a:xfrm>
          <a:prstGeom prst="rect">
            <a:avLst/>
          </a:prstGeom>
        </p:spPr>
      </p:pic>
      <p:pic>
        <p:nvPicPr>
          <p:cNvPr id="8" name="Resim 7">
            <a:extLst>
              <a:ext uri="{FF2B5EF4-FFF2-40B4-BE49-F238E27FC236}">
                <a16:creationId xmlns:a16="http://schemas.microsoft.com/office/drawing/2014/main" id="{1686CBF7-2BA0-0A86-62F5-1C59FD82D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667" y="1852200"/>
            <a:ext cx="2850551" cy="1576800"/>
          </a:xfrm>
          <a:prstGeom prst="rect">
            <a:avLst/>
          </a:prstGeom>
        </p:spPr>
      </p:pic>
      <p:pic>
        <p:nvPicPr>
          <p:cNvPr id="10" name="Resim 9">
            <a:extLst>
              <a:ext uri="{FF2B5EF4-FFF2-40B4-BE49-F238E27FC236}">
                <a16:creationId xmlns:a16="http://schemas.microsoft.com/office/drawing/2014/main" id="{74685BD8-947C-6F7D-FD8E-092C4972B9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7855" y="1852200"/>
            <a:ext cx="4219950" cy="1576800"/>
          </a:xfrm>
          <a:prstGeom prst="rect">
            <a:avLst/>
          </a:prstGeom>
        </p:spPr>
      </p:pic>
      <p:sp>
        <p:nvSpPr>
          <p:cNvPr id="12" name="Metin kutusu 11">
            <a:extLst>
              <a:ext uri="{FF2B5EF4-FFF2-40B4-BE49-F238E27FC236}">
                <a16:creationId xmlns:a16="http://schemas.microsoft.com/office/drawing/2014/main" id="{4F24E633-3692-523B-986D-ACC4C3DFB13C}"/>
              </a:ext>
            </a:extLst>
          </p:cNvPr>
          <p:cNvSpPr txBox="1"/>
          <p:nvPr/>
        </p:nvSpPr>
        <p:spPr>
          <a:xfrm>
            <a:off x="838200" y="3506329"/>
            <a:ext cx="4077929" cy="3046988"/>
          </a:xfrm>
          <a:prstGeom prst="rect">
            <a:avLst/>
          </a:prstGeom>
          <a:noFill/>
        </p:spPr>
        <p:txBody>
          <a:bodyPr wrap="square">
            <a:spAutoFit/>
          </a:bodyPr>
          <a:lstStyle/>
          <a:p>
            <a:r>
              <a:rPr lang="en-US" sz="1600" b="1" dirty="0"/>
              <a:t>As of 2026</a:t>
            </a:r>
            <a:r>
              <a:rPr lang="en-US" sz="1600" dirty="0"/>
              <a:t>, Uzbekistan’s total land area is approximately 44.9 million hectares, of which </a:t>
            </a:r>
            <a:r>
              <a:rPr lang="en-US" sz="1600" b="1" dirty="0"/>
              <a:t>7.53 million hectares (16.8%) fall under the State Forest Fund. </a:t>
            </a:r>
            <a:endParaRPr lang="tr-TR" sz="1600" b="1" dirty="0"/>
          </a:p>
          <a:p>
            <a:r>
              <a:rPr lang="en-US" sz="1600" dirty="0"/>
              <a:t>Of this area, 6.2 million hectares (82%) have been </a:t>
            </a:r>
            <a:r>
              <a:rPr lang="en-US" sz="1600" dirty="0" err="1"/>
              <a:t>cadastrally</a:t>
            </a:r>
            <a:r>
              <a:rPr lang="en-US" sz="1600" dirty="0"/>
              <a:t> registered.</a:t>
            </a:r>
            <a:endParaRPr lang="tr-TR" sz="1600" dirty="0"/>
          </a:p>
          <a:p>
            <a:r>
              <a:rPr lang="en-US" sz="1600" dirty="0"/>
              <a:t>The country’s </a:t>
            </a:r>
            <a:r>
              <a:rPr lang="en-US" sz="1600" b="1" dirty="0"/>
              <a:t>forest area is about 4.4 million hectares </a:t>
            </a:r>
            <a:r>
              <a:rPr lang="en-US" sz="1600" dirty="0"/>
              <a:t>(9.8% of the total land area). </a:t>
            </a:r>
            <a:endParaRPr lang="tr-TR" sz="1600" dirty="0"/>
          </a:p>
          <a:p>
            <a:r>
              <a:rPr lang="en-US" sz="1600" dirty="0"/>
              <a:t>However, only 256 thousand hectares (5.8%) consist of coniferous (spruce) forests, while the vast majority—</a:t>
            </a:r>
            <a:r>
              <a:rPr lang="en-US" sz="1600" b="1" dirty="0"/>
              <a:t>around 3.96 million hectares (90%)</a:t>
            </a:r>
            <a:r>
              <a:rPr lang="en-US" sz="1600" dirty="0"/>
              <a:t>—are classified as scrublands.</a:t>
            </a:r>
          </a:p>
        </p:txBody>
      </p:sp>
      <p:sp>
        <p:nvSpPr>
          <p:cNvPr id="14" name="Metin kutusu 13">
            <a:extLst>
              <a:ext uri="{FF2B5EF4-FFF2-40B4-BE49-F238E27FC236}">
                <a16:creationId xmlns:a16="http://schemas.microsoft.com/office/drawing/2014/main" id="{8D34D04A-2827-8D30-9578-77E6C5F92140}"/>
              </a:ext>
            </a:extLst>
          </p:cNvPr>
          <p:cNvSpPr txBox="1"/>
          <p:nvPr/>
        </p:nvSpPr>
        <p:spPr>
          <a:xfrm>
            <a:off x="5397910" y="3590512"/>
            <a:ext cx="6381135" cy="286232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t>2026-yil </a:t>
            </a:r>
            <a:r>
              <a:rPr lang="en-US" dirty="0" err="1"/>
              <a:t>holatiga</a:t>
            </a:r>
            <a:r>
              <a:rPr lang="en-US" dirty="0"/>
              <a:t> </a:t>
            </a:r>
            <a:r>
              <a:rPr lang="en-US" dirty="0" err="1"/>
              <a:t>ko‘ra</a:t>
            </a:r>
            <a:r>
              <a:rPr lang="en-US" dirty="0"/>
              <a:t>, </a:t>
            </a:r>
            <a:r>
              <a:rPr lang="en-US" dirty="0" err="1"/>
              <a:t>O‘zbekistonning</a:t>
            </a:r>
            <a:r>
              <a:rPr lang="en-US" dirty="0"/>
              <a:t> </a:t>
            </a:r>
            <a:r>
              <a:rPr lang="en-US" dirty="0" err="1"/>
              <a:t>umumiy</a:t>
            </a:r>
            <a:r>
              <a:rPr lang="en-US" dirty="0"/>
              <a:t> </a:t>
            </a:r>
            <a:r>
              <a:rPr lang="en-US" dirty="0" err="1"/>
              <a:t>maydoni</a:t>
            </a:r>
            <a:r>
              <a:rPr lang="en-US" dirty="0"/>
              <a:t> 44,9 million </a:t>
            </a:r>
            <a:r>
              <a:rPr lang="en-US" dirty="0" err="1"/>
              <a:t>gektarni</a:t>
            </a:r>
            <a:r>
              <a:rPr lang="en-US" dirty="0"/>
              <a:t> </a:t>
            </a:r>
            <a:r>
              <a:rPr lang="en-US" dirty="0" err="1"/>
              <a:t>tashkil</a:t>
            </a:r>
            <a:r>
              <a:rPr lang="en-US" dirty="0"/>
              <a:t> </a:t>
            </a:r>
            <a:r>
              <a:rPr lang="en-US" dirty="0" err="1"/>
              <a:t>etadi</a:t>
            </a:r>
            <a:r>
              <a:rPr lang="en-US" dirty="0"/>
              <a:t>, </a:t>
            </a:r>
            <a:r>
              <a:rPr lang="en-US" dirty="0" err="1"/>
              <a:t>shundan</a:t>
            </a:r>
            <a:r>
              <a:rPr lang="en-US" dirty="0"/>
              <a:t> 7,53 million </a:t>
            </a:r>
            <a:r>
              <a:rPr lang="en-US" dirty="0" err="1"/>
              <a:t>gektari</a:t>
            </a:r>
            <a:r>
              <a:rPr lang="en-US" dirty="0"/>
              <a:t> (16,8%) Davlat </a:t>
            </a:r>
            <a:r>
              <a:rPr lang="en-US" dirty="0" err="1"/>
              <a:t>o‘rmon</a:t>
            </a:r>
            <a:r>
              <a:rPr lang="en-US" dirty="0"/>
              <a:t> </a:t>
            </a:r>
            <a:r>
              <a:rPr lang="en-US" dirty="0" err="1"/>
              <a:t>fondi</a:t>
            </a:r>
            <a:r>
              <a:rPr lang="en-US" dirty="0"/>
              <a:t> </a:t>
            </a:r>
            <a:r>
              <a:rPr lang="en-US" dirty="0" err="1"/>
              <a:t>tarkibiga</a:t>
            </a:r>
            <a:r>
              <a:rPr lang="en-US" dirty="0"/>
              <a:t> </a:t>
            </a:r>
            <a:r>
              <a:rPr lang="en-US" dirty="0" err="1"/>
              <a:t>kiradi</a:t>
            </a:r>
            <a:r>
              <a:rPr lang="en-US" dirty="0"/>
              <a:t>. </a:t>
            </a:r>
            <a:endParaRPr lang="tr-TR" dirty="0"/>
          </a:p>
          <a:p>
            <a:r>
              <a:rPr lang="en-US" dirty="0" err="1"/>
              <a:t>Ushbu</a:t>
            </a:r>
            <a:r>
              <a:rPr lang="en-US" dirty="0"/>
              <a:t> </a:t>
            </a:r>
            <a:r>
              <a:rPr lang="en-US" dirty="0" err="1"/>
              <a:t>hududlarning</a:t>
            </a:r>
            <a:r>
              <a:rPr lang="en-US" dirty="0"/>
              <a:t> 6,2 million </a:t>
            </a:r>
            <a:r>
              <a:rPr lang="en-US" dirty="0" err="1"/>
              <a:t>gektarida</a:t>
            </a:r>
            <a:r>
              <a:rPr lang="en-US" dirty="0"/>
              <a:t> (82%) </a:t>
            </a:r>
            <a:r>
              <a:rPr lang="en-US" dirty="0" err="1"/>
              <a:t>kadastr</a:t>
            </a:r>
            <a:r>
              <a:rPr lang="en-US" dirty="0"/>
              <a:t> </a:t>
            </a:r>
            <a:r>
              <a:rPr lang="en-US" dirty="0" err="1"/>
              <a:t>ishlari</a:t>
            </a:r>
            <a:r>
              <a:rPr lang="en-US" dirty="0"/>
              <a:t> </a:t>
            </a:r>
            <a:r>
              <a:rPr lang="en-US" dirty="0" err="1"/>
              <a:t>yakunlangan</a:t>
            </a:r>
            <a:r>
              <a:rPr lang="en-US" dirty="0"/>
              <a:t>.</a:t>
            </a:r>
            <a:endParaRPr lang="tr-TR" dirty="0"/>
          </a:p>
          <a:p>
            <a:r>
              <a:rPr lang="en-US" dirty="0" err="1"/>
              <a:t>Mamlakatning</a:t>
            </a:r>
            <a:r>
              <a:rPr lang="en-US" dirty="0"/>
              <a:t> </a:t>
            </a:r>
            <a:r>
              <a:rPr lang="en-US" dirty="0" err="1"/>
              <a:t>o‘rmon</a:t>
            </a:r>
            <a:r>
              <a:rPr lang="en-US" dirty="0"/>
              <a:t> </a:t>
            </a:r>
            <a:r>
              <a:rPr lang="en-US" dirty="0" err="1"/>
              <a:t>maydoni</a:t>
            </a:r>
            <a:r>
              <a:rPr lang="en-US" dirty="0"/>
              <a:t> 4,4 million </a:t>
            </a:r>
            <a:r>
              <a:rPr lang="en-US" dirty="0" err="1"/>
              <a:t>gektarni</a:t>
            </a:r>
            <a:r>
              <a:rPr lang="en-US" dirty="0"/>
              <a:t> (9,8%) </a:t>
            </a:r>
            <a:r>
              <a:rPr lang="en-US" dirty="0" err="1"/>
              <a:t>tashkil</a:t>
            </a:r>
            <a:r>
              <a:rPr lang="en-US" dirty="0"/>
              <a:t> </a:t>
            </a:r>
            <a:r>
              <a:rPr lang="en-US" dirty="0" err="1"/>
              <a:t>etadi</a:t>
            </a:r>
            <a:r>
              <a:rPr lang="en-US" dirty="0"/>
              <a:t>. </a:t>
            </a:r>
            <a:endParaRPr lang="tr-TR" dirty="0"/>
          </a:p>
          <a:p>
            <a:r>
              <a:rPr lang="en-US" dirty="0" err="1"/>
              <a:t>Biroq</a:t>
            </a:r>
            <a:r>
              <a:rPr lang="en-US" dirty="0"/>
              <a:t>, </a:t>
            </a:r>
            <a:r>
              <a:rPr lang="en-US" dirty="0" err="1"/>
              <a:t>uning</a:t>
            </a:r>
            <a:r>
              <a:rPr lang="en-US" dirty="0"/>
              <a:t> </a:t>
            </a:r>
            <a:r>
              <a:rPr lang="en-US" dirty="0" err="1"/>
              <a:t>faqat</a:t>
            </a:r>
            <a:r>
              <a:rPr lang="en-US" dirty="0"/>
              <a:t> 256 ming </a:t>
            </a:r>
            <a:r>
              <a:rPr lang="en-US" dirty="0" err="1"/>
              <a:t>gektari</a:t>
            </a:r>
            <a:r>
              <a:rPr lang="en-US" dirty="0"/>
              <a:t> (5,8%) </a:t>
            </a:r>
            <a:r>
              <a:rPr lang="en-US" dirty="0" err="1"/>
              <a:t>ignabargli</a:t>
            </a:r>
            <a:r>
              <a:rPr lang="en-US" dirty="0"/>
              <a:t> (</a:t>
            </a:r>
            <a:r>
              <a:rPr lang="en-US" dirty="0" err="1"/>
              <a:t>ladin</a:t>
            </a:r>
            <a:r>
              <a:rPr lang="en-US" dirty="0"/>
              <a:t>) </a:t>
            </a:r>
            <a:r>
              <a:rPr lang="en-US" dirty="0" err="1"/>
              <a:t>o‘rmonlardan</a:t>
            </a:r>
            <a:r>
              <a:rPr lang="en-US" dirty="0"/>
              <a:t> </a:t>
            </a:r>
            <a:r>
              <a:rPr lang="en-US" dirty="0" err="1"/>
              <a:t>iborat</a:t>
            </a:r>
            <a:r>
              <a:rPr lang="en-US" dirty="0"/>
              <a:t> </a:t>
            </a:r>
            <a:r>
              <a:rPr lang="en-US" dirty="0" err="1"/>
              <a:t>bo‘lib</a:t>
            </a:r>
            <a:r>
              <a:rPr lang="en-US" dirty="0"/>
              <a:t>, </a:t>
            </a:r>
            <a:r>
              <a:rPr lang="en-US" dirty="0" err="1"/>
              <a:t>asosiy</a:t>
            </a:r>
            <a:r>
              <a:rPr lang="en-US" dirty="0"/>
              <a:t> </a:t>
            </a:r>
            <a:r>
              <a:rPr lang="en-US" dirty="0" err="1"/>
              <a:t>qismi</a:t>
            </a:r>
            <a:r>
              <a:rPr lang="en-US" dirty="0"/>
              <a:t> — </a:t>
            </a:r>
            <a:r>
              <a:rPr lang="en-US" dirty="0" err="1"/>
              <a:t>taxminan</a:t>
            </a:r>
            <a:r>
              <a:rPr lang="en-US" dirty="0"/>
              <a:t> 3,96 million </a:t>
            </a:r>
            <a:r>
              <a:rPr lang="en-US" dirty="0" err="1"/>
              <a:t>gektari</a:t>
            </a:r>
            <a:r>
              <a:rPr lang="en-US" dirty="0"/>
              <a:t> (90%) </a:t>
            </a:r>
            <a:r>
              <a:rPr lang="en-US" dirty="0" err="1"/>
              <a:t>butazor</a:t>
            </a:r>
            <a:r>
              <a:rPr lang="en-US" dirty="0"/>
              <a:t> (scrubland) </a:t>
            </a:r>
            <a:r>
              <a:rPr lang="en-US" dirty="0" err="1"/>
              <a:t>hududlardan</a:t>
            </a:r>
            <a:r>
              <a:rPr lang="en-US" dirty="0"/>
              <a:t> </a:t>
            </a:r>
            <a:r>
              <a:rPr lang="en-US" dirty="0" err="1"/>
              <a:t>tashkil</a:t>
            </a:r>
            <a:r>
              <a:rPr lang="en-US" dirty="0"/>
              <a:t> </a:t>
            </a:r>
            <a:r>
              <a:rPr lang="en-US" dirty="0" err="1"/>
              <a:t>topgan</a:t>
            </a:r>
            <a:r>
              <a:rPr lang="en-US" dirty="0"/>
              <a:t>.</a:t>
            </a:r>
          </a:p>
        </p:txBody>
      </p:sp>
    </p:spTree>
    <p:extLst>
      <p:ext uri="{BB962C8B-B14F-4D97-AF65-F5344CB8AC3E}">
        <p14:creationId xmlns:p14="http://schemas.microsoft.com/office/powerpoint/2010/main" val="28778061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28121D6D-7425-1379-8C8A-A759291598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5639" y="97831"/>
            <a:ext cx="11671240" cy="6656930"/>
          </a:xfrm>
          <a:prstGeom prst="rect">
            <a:avLst/>
          </a:prstGeom>
        </p:spPr>
      </p:pic>
    </p:spTree>
    <p:extLst>
      <p:ext uri="{BB962C8B-B14F-4D97-AF65-F5344CB8AC3E}">
        <p14:creationId xmlns:p14="http://schemas.microsoft.com/office/powerpoint/2010/main" val="3282900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973FF39-4CFC-D4B5-D881-534D4A4DC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981" y="73602"/>
            <a:ext cx="11594968" cy="6573004"/>
          </a:xfrm>
          <a:prstGeom prst="rect">
            <a:avLst/>
          </a:prstGeom>
        </p:spPr>
      </p:pic>
    </p:spTree>
    <p:extLst>
      <p:ext uri="{BB962C8B-B14F-4D97-AF65-F5344CB8AC3E}">
        <p14:creationId xmlns:p14="http://schemas.microsoft.com/office/powerpoint/2010/main" val="228884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931D5579-551B-DF2C-AA6E-2F96211C3B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064" y="294243"/>
            <a:ext cx="11847871" cy="6667387"/>
          </a:xfrm>
          <a:prstGeom prst="rect">
            <a:avLst/>
          </a:prstGeom>
        </p:spPr>
      </p:pic>
    </p:spTree>
    <p:extLst>
      <p:ext uri="{BB962C8B-B14F-4D97-AF65-F5344CB8AC3E}">
        <p14:creationId xmlns:p14="http://schemas.microsoft.com/office/powerpoint/2010/main" val="4210976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727A359-A110-3C3D-DC53-D4B2123906D5}"/>
              </a:ext>
            </a:extLst>
          </p:cNvPr>
          <p:cNvSpPr>
            <a:spLocks noGrp="1"/>
          </p:cNvSpPr>
          <p:nvPr>
            <p:ph type="title"/>
          </p:nvPr>
        </p:nvSpPr>
        <p:spPr>
          <a:xfrm>
            <a:off x="685800" y="263832"/>
            <a:ext cx="10515600" cy="834410"/>
          </a:xfrm>
        </p:spPr>
        <p:style>
          <a:lnRef idx="1">
            <a:schemeClr val="accent4"/>
          </a:lnRef>
          <a:fillRef idx="2">
            <a:schemeClr val="accent4"/>
          </a:fillRef>
          <a:effectRef idx="1">
            <a:schemeClr val="accent4"/>
          </a:effectRef>
          <a:fontRef idx="minor">
            <a:schemeClr val="dk1"/>
          </a:fontRef>
        </p:style>
        <p:txBody>
          <a:bodyPr>
            <a:normAutofit/>
          </a:bodyPr>
          <a:lstStyle/>
          <a:p>
            <a:r>
              <a:rPr lang="tr-TR" sz="2400" dirty="0" err="1"/>
              <a:t>National</a:t>
            </a:r>
            <a:r>
              <a:rPr lang="tr-TR" sz="2400" dirty="0"/>
              <a:t> </a:t>
            </a:r>
            <a:r>
              <a:rPr lang="tr-TR" sz="2400" dirty="0" err="1"/>
              <a:t>Targets</a:t>
            </a:r>
            <a:r>
              <a:rPr lang="tr-TR" sz="2400" dirty="0"/>
              <a:t> of </a:t>
            </a:r>
            <a:r>
              <a:rPr lang="tr-TR" sz="2400" dirty="0" err="1"/>
              <a:t>Uzbekistan</a:t>
            </a:r>
            <a:br>
              <a:rPr lang="tr-TR" sz="2400" dirty="0"/>
            </a:br>
            <a:r>
              <a:rPr lang="tr-TR" sz="2400" dirty="0" err="1"/>
              <a:t>O‘zbekistonning</a:t>
            </a:r>
            <a:r>
              <a:rPr lang="tr-TR" sz="2400" dirty="0"/>
              <a:t> </a:t>
            </a:r>
            <a:r>
              <a:rPr lang="tr-TR" sz="2400" dirty="0" err="1"/>
              <a:t>milliy</a:t>
            </a:r>
            <a:r>
              <a:rPr lang="tr-TR" sz="2400" dirty="0"/>
              <a:t> </a:t>
            </a:r>
            <a:r>
              <a:rPr lang="tr-TR" sz="2400" dirty="0" err="1"/>
              <a:t>rivojlanish</a:t>
            </a:r>
            <a:r>
              <a:rPr lang="tr-TR" sz="2400" dirty="0"/>
              <a:t> </a:t>
            </a:r>
            <a:r>
              <a:rPr lang="tr-TR" sz="2400" dirty="0" err="1"/>
              <a:t>maqsadlari</a:t>
            </a:r>
            <a:endParaRPr lang="en-US" sz="2400" dirty="0"/>
          </a:p>
        </p:txBody>
      </p:sp>
      <p:sp>
        <p:nvSpPr>
          <p:cNvPr id="3" name="İçerik Yer Tutucusu 2">
            <a:extLst>
              <a:ext uri="{FF2B5EF4-FFF2-40B4-BE49-F238E27FC236}">
                <a16:creationId xmlns:a16="http://schemas.microsoft.com/office/drawing/2014/main" id="{27E65D74-0C63-ECFF-AA65-B1D38C02D9DD}"/>
              </a:ext>
            </a:extLst>
          </p:cNvPr>
          <p:cNvSpPr>
            <a:spLocks noGrp="1"/>
          </p:cNvSpPr>
          <p:nvPr>
            <p:ph sz="half" idx="1"/>
          </p:nvPr>
        </p:nvSpPr>
        <p:spPr/>
        <p:txBody>
          <a:bodyPr>
            <a:normAutofit fontScale="70000" lnSpcReduction="20000"/>
          </a:bodyPr>
          <a:lstStyle/>
          <a:p>
            <a:r>
              <a:rPr lang="en-US" dirty="0"/>
              <a:t>Forest area expanded to 6.1 million ha </a:t>
            </a:r>
          </a:p>
          <a:p>
            <a:r>
              <a:rPr lang="en-US" dirty="0"/>
              <a:t>Green areas increased to 30% </a:t>
            </a:r>
          </a:p>
          <a:p>
            <a:r>
              <a:rPr lang="en-US" dirty="0"/>
              <a:t>Protected areas expanded to 12%</a:t>
            </a:r>
          </a:p>
          <a:p>
            <a:pPr lvl="1"/>
            <a:r>
              <a:rPr lang="en-US" dirty="0"/>
              <a:t>600,000 ha climate-protective green areas </a:t>
            </a:r>
          </a:p>
          <a:p>
            <a:pPr lvl="1"/>
            <a:r>
              <a:rPr lang="en-US" dirty="0"/>
              <a:t>2.6 million ha restored (incl. 600,000 ha Aral seabed) </a:t>
            </a:r>
          </a:p>
          <a:p>
            <a:pPr lvl="1"/>
            <a:r>
              <a:rPr lang="en-US" dirty="0"/>
              <a:t>26,200 ha protective forest plantations</a:t>
            </a:r>
            <a:endParaRPr lang="tr-TR" dirty="0"/>
          </a:p>
          <a:p>
            <a:pPr lvl="1"/>
            <a:r>
              <a:rPr lang="en-US" b="1" dirty="0"/>
              <a:t>200 million seedlings annually </a:t>
            </a:r>
          </a:p>
          <a:p>
            <a:pPr lvl="1"/>
            <a:r>
              <a:rPr lang="en-US" dirty="0"/>
              <a:t>+840 </a:t>
            </a:r>
            <a:r>
              <a:rPr lang="en-US" dirty="0" err="1"/>
              <a:t>tonnes</a:t>
            </a:r>
            <a:r>
              <a:rPr lang="en-US" dirty="0"/>
              <a:t> seed production</a:t>
            </a:r>
            <a:endParaRPr lang="tr-TR" dirty="0"/>
          </a:p>
          <a:p>
            <a:r>
              <a:rPr lang="tr-TR" dirty="0"/>
              <a:t>RESILAND CA+ Project</a:t>
            </a:r>
          </a:p>
          <a:p>
            <a:pPr marL="457200" lvl="1" indent="0">
              <a:buNone/>
            </a:pPr>
            <a:r>
              <a:rPr lang="en-US" dirty="0"/>
              <a:t>• </a:t>
            </a:r>
            <a:r>
              <a:rPr lang="tr-TR" dirty="0"/>
              <a:t>226,500 </a:t>
            </a:r>
            <a:r>
              <a:rPr lang="en-US" dirty="0"/>
              <a:t>ha under sustainable management </a:t>
            </a:r>
          </a:p>
          <a:p>
            <a:pPr marL="457200" lvl="1" indent="0">
              <a:buNone/>
            </a:pPr>
            <a:r>
              <a:rPr lang="en-US" dirty="0"/>
              <a:t>• 500,000 beneficiaries (150,000 women) </a:t>
            </a:r>
          </a:p>
          <a:p>
            <a:pPr marL="457200" lvl="1" indent="0">
              <a:buNone/>
            </a:pPr>
            <a:r>
              <a:rPr lang="en-US" dirty="0"/>
              <a:t>• 300,000 </a:t>
            </a:r>
            <a:r>
              <a:rPr lang="en-US" dirty="0" err="1"/>
              <a:t>tCO₂e</a:t>
            </a:r>
            <a:r>
              <a:rPr lang="en-US" dirty="0"/>
              <a:t>/year emission reduction</a:t>
            </a:r>
          </a:p>
          <a:p>
            <a:endParaRPr lang="tr-TR" dirty="0"/>
          </a:p>
          <a:p>
            <a:endParaRPr lang="en-US" dirty="0"/>
          </a:p>
          <a:p>
            <a:endParaRPr lang="en-US" dirty="0"/>
          </a:p>
          <a:p>
            <a:endParaRPr lang="en-US" dirty="0"/>
          </a:p>
        </p:txBody>
      </p:sp>
      <p:sp>
        <p:nvSpPr>
          <p:cNvPr id="4" name="İçerik Yer Tutucusu 3">
            <a:extLst>
              <a:ext uri="{FF2B5EF4-FFF2-40B4-BE49-F238E27FC236}">
                <a16:creationId xmlns:a16="http://schemas.microsoft.com/office/drawing/2014/main" id="{10A3D7CF-FE16-F642-FB63-9018C7127AF5}"/>
              </a:ext>
            </a:extLst>
          </p:cNvPr>
          <p:cNvSpPr>
            <a:spLocks noGrp="1"/>
          </p:cNvSpPr>
          <p:nvPr>
            <p:ph sz="half" idx="2"/>
          </p:nvPr>
        </p:nvSpPr>
        <p:spPr/>
        <p:style>
          <a:lnRef idx="1">
            <a:schemeClr val="accent4"/>
          </a:lnRef>
          <a:fillRef idx="2">
            <a:schemeClr val="accent4"/>
          </a:fillRef>
          <a:effectRef idx="1">
            <a:schemeClr val="accent4"/>
          </a:effectRef>
          <a:fontRef idx="minor">
            <a:schemeClr val="dk1"/>
          </a:fontRef>
        </p:style>
        <p:txBody>
          <a:bodyPr>
            <a:normAutofit fontScale="70000" lnSpcReduction="20000"/>
          </a:bodyPr>
          <a:lstStyle/>
          <a:p>
            <a:r>
              <a:rPr lang="uz-Latn-UZ" b="1" noProof="0" dirty="0"/>
              <a:t>O‘rmon maydoni 6,1 million </a:t>
            </a:r>
            <a:r>
              <a:rPr lang="uz-Latn-UZ" noProof="0" dirty="0"/>
              <a:t>gektargacha kengaytirildi</a:t>
            </a:r>
          </a:p>
          <a:p>
            <a:r>
              <a:rPr lang="uz-Latn-UZ" noProof="0" dirty="0"/>
              <a:t>Yashil hududlar 30% gacha oshirildi</a:t>
            </a:r>
          </a:p>
          <a:p>
            <a:r>
              <a:rPr lang="uz-Latn-UZ" noProof="0" dirty="0"/>
              <a:t>Muhofaza etiladigan hududlar 12% gacha kengaytirildi</a:t>
            </a:r>
          </a:p>
          <a:p>
            <a:pPr lvl="1"/>
            <a:r>
              <a:rPr lang="uz-Latn-UZ" noProof="0" dirty="0"/>
              <a:t>600 000 gektar iqlimni himoya qiluvchi yashil hududlar</a:t>
            </a:r>
          </a:p>
          <a:p>
            <a:pPr lvl="1"/>
            <a:r>
              <a:rPr lang="uz-Latn-UZ" noProof="0" dirty="0"/>
              <a:t>2,6 million gektar tiklandi (jumladan, 600 000 gektar Orol dengizi tubi)</a:t>
            </a:r>
          </a:p>
          <a:p>
            <a:pPr lvl="1"/>
            <a:r>
              <a:rPr lang="uz-Latn-UZ" noProof="0" dirty="0"/>
              <a:t>26 200 gektar himoya o‘rmon plantatsiyalari</a:t>
            </a:r>
          </a:p>
          <a:p>
            <a:pPr lvl="1"/>
            <a:r>
              <a:rPr lang="uz-Latn-UZ" noProof="0" dirty="0"/>
              <a:t>Har yili 200 million ko‘chat yetishtiriladi</a:t>
            </a:r>
          </a:p>
          <a:p>
            <a:pPr lvl="1"/>
            <a:r>
              <a:rPr lang="uz-Latn-UZ" noProof="0" dirty="0"/>
              <a:t>+840 tonna urug‘ ishlab chiqarish</a:t>
            </a:r>
          </a:p>
          <a:p>
            <a:r>
              <a:rPr lang="uz-Latn-UZ" noProof="0" dirty="0"/>
              <a:t>RESILAND CA+ loyihasi</a:t>
            </a:r>
          </a:p>
          <a:p>
            <a:pPr lvl="1"/>
            <a:r>
              <a:rPr lang="uz-Latn-UZ" noProof="0"/>
              <a:t>226 500 gektar </a:t>
            </a:r>
            <a:r>
              <a:rPr lang="uz-Latn-UZ" noProof="0" dirty="0"/>
              <a:t>barqaror boshqaruv ostida</a:t>
            </a:r>
          </a:p>
          <a:p>
            <a:pPr lvl="1"/>
            <a:r>
              <a:rPr lang="uz-Latn-UZ" noProof="0" dirty="0"/>
              <a:t>500 000 nafardan ortiq foydalanuvchilar (150 000 nafari ayollar)</a:t>
            </a:r>
          </a:p>
          <a:p>
            <a:pPr lvl="1"/>
            <a:r>
              <a:rPr lang="uz-Latn-UZ" noProof="0" dirty="0"/>
              <a:t>yiliga 300 000 tCO₂e emissiya kamayishi</a:t>
            </a:r>
          </a:p>
          <a:p>
            <a:endParaRPr lang="uz-Latn-UZ" noProof="0" dirty="0"/>
          </a:p>
        </p:txBody>
      </p:sp>
    </p:spTree>
    <p:extLst>
      <p:ext uri="{BB962C8B-B14F-4D97-AF65-F5344CB8AC3E}">
        <p14:creationId xmlns:p14="http://schemas.microsoft.com/office/powerpoint/2010/main" val="97860518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TotalTime>
  <Words>3815</Words>
  <Application>Microsoft Office PowerPoint</Application>
  <PresentationFormat>Geniş ekran</PresentationFormat>
  <Paragraphs>256</Paragraphs>
  <Slides>18</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18</vt:i4>
      </vt:variant>
    </vt:vector>
  </HeadingPairs>
  <TitlesOfParts>
    <vt:vector size="22" baseType="lpstr">
      <vt:lpstr>Arial</vt:lpstr>
      <vt:lpstr>Calibri</vt:lpstr>
      <vt:lpstr>Calibri Light</vt:lpstr>
      <vt:lpstr>Office Teması</vt:lpstr>
      <vt:lpstr>PowerPoint Sunusu</vt:lpstr>
      <vt:lpstr>About İsmail Belen/İsmail Belen haqida qisqacha ma’lumot</vt:lpstr>
      <vt:lpstr>Forest and Economy-Sustainable Green Development: Investing in a Shared Future-  O‘rmon va iqtisodiyot – Barqaror yashil taraqqiyot: umumiy kelajak uchun sarmoya</vt:lpstr>
      <vt:lpstr>FOREST FINANCE AND TRANSFORMATION NEED O‘rmonlarni moliyalashtirish va tizimli transformatsiya ehtiyoji</vt:lpstr>
      <vt:lpstr>UZBEKISTAN: A COUNTRY WITH VISION AND MOMENTUM O‘ZBEKISTON: ANIQ STRATEGIK TASAVVUR VA YUQORI SUR’ATGA EGA MAMLAKAT </vt:lpstr>
      <vt:lpstr>PowerPoint Sunusu</vt:lpstr>
      <vt:lpstr>PowerPoint Sunusu</vt:lpstr>
      <vt:lpstr>PowerPoint Sunusu</vt:lpstr>
      <vt:lpstr>National Targets of Uzbekistan O‘zbekistonning milliy rivojlanish maqsadlari</vt:lpstr>
      <vt:lpstr>Can These Targets Be Realistically Achieved?  Ushbu maqsadlarga real sharoitda erishish mumkinmi?</vt:lpstr>
      <vt:lpstr>Mevzuat-Sistem-Proje/ Qonunchilik – Tizim – Loyiha</vt:lpstr>
      <vt:lpstr>My Professional Engagement in Uzbekistan and the Central Asian Region/ Ismoil Belen sifatida mening O‘zbekiston va Markaziy Osiyo mintaqasidagi faoliyatim</vt:lpstr>
      <vt:lpstr>Key Contributions Under My Assignment in Uzbekistan/ O‘zbekistondagi faoliyatim doirasida nimalarga erishdim?</vt:lpstr>
      <vt:lpstr>Nursery Visits and Website/Database Design Ko‘chatxonaga tashriflar va veb-sayt/ma’lumotlar bazasi dizayni</vt:lpstr>
      <vt:lpstr>PowerPoint Sunusu</vt:lpstr>
      <vt:lpstr>https://www.uzbeknursery.com/</vt:lpstr>
      <vt:lpstr>Next Step/ Keyingi qadam</vt:lpstr>
      <vt:lpstr>Final Words-Yakuniy so‘zlar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İsmail Belen</dc:creator>
  <cp:lastModifiedBy>İsmail Belen</cp:lastModifiedBy>
  <cp:revision>6</cp:revision>
  <dcterms:created xsi:type="dcterms:W3CDTF">2026-03-28T11:09:47Z</dcterms:created>
  <dcterms:modified xsi:type="dcterms:W3CDTF">2026-03-29T11:55:49Z</dcterms:modified>
</cp:coreProperties>
</file>