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68" r:id="rId3"/>
    <p:sldId id="257" r:id="rId4"/>
    <p:sldId id="258" r:id="rId5"/>
    <p:sldId id="266" r:id="rId6"/>
    <p:sldId id="267" r:id="rId7"/>
    <p:sldId id="269" r:id="rId8"/>
    <p:sldId id="262" r:id="rId9"/>
    <p:sldId id="271" r:id="rId10"/>
    <p:sldId id="272" r:id="rId11"/>
    <p:sldId id="273" r:id="rId12"/>
    <p:sldId id="274" r:id="rId13"/>
    <p:sldId id="275" r:id="rId14"/>
    <p:sldId id="276" r:id="rId15"/>
    <p:sldId id="277" r:id="rId16"/>
    <p:sldId id="278" r:id="rId17"/>
    <p:sldId id="279" r:id="rId18"/>
    <p:sldId id="263" r:id="rId19"/>
    <p:sldId id="280" r:id="rId20"/>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660"/>
  </p:normalViewPr>
  <p:slideViewPr>
    <p:cSldViewPr snapToGrid="0">
      <p:cViewPr varScale="1">
        <p:scale>
          <a:sx n="78" d="100"/>
          <a:sy n="78" d="100"/>
        </p:scale>
        <p:origin x="85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Open by greeting the OTS, TİKA, international organizations, scientists, civil society and private-sector representatives. Frame dryland forestry as a conversation about land, water, biodiversity, food, grazing, employment, health and future generations—not only trees.</a:t>
            </a:r>
          </a:p>
          <a:p>
            <a:endParaRPr/>
          </a:p>
          <a:p>
            <a:r>
              <a:t>[Sources]</a:t>
            </a:r>
          </a:p>
          <a:p>
            <a:r>
              <a:t>- Provided source: 26 Temmuz 2026-Final-İsmail_Belen_TDT_Kurak_Alan_Ormanciligi_Rio_Sinerjisi_Konusma_Metni_Guncel(1).docx</a:t>
            </a:r>
          </a:p>
          <a:p>
            <a:r>
              <a:t>- Provided source: OTS_Concept_Note_Agenda_EN-27-29 July 2026(1).docx</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Explain the distinction clearly. In the FAO framework, drylands include hyper-arid, arid, semi-arid and dry sub-humid zones with an aridity index of 0.65 or below. The practical consequence is that dryland forestry must begin with ecosystem diagnosis, not a planting target.</a:t>
            </a:r>
          </a:p>
          <a:p>
            <a:endParaRPr/>
          </a:p>
          <a:p>
            <a:r>
              <a:t>[Sources]</a:t>
            </a:r>
          </a:p>
          <a:p>
            <a:r>
              <a:t>- FAO Global Dryland Assessment: https://www.fao.org/interactive/dryland-assessment/en/</a:t>
            </a:r>
          </a:p>
          <a:p>
            <a:r>
              <a:t>- FAO Drylands, forests and agrosilvopastoral systems: https://www.fao.org/sustainable-forest-management-toolbox/modules/drylands-forests-and-agrosilvopastoral-systems/en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Connect the numbers to policy. Drylands cover about 6.1 billion hectares, support more than two billion people and contain more than 1.1 billion hectares of forest. The message is not that all drylands should become forests; it is that global forest, food, climate and land policy cannot succeed without drylands.</a:t>
            </a:r>
          </a:p>
          <a:p>
            <a:endParaRPr/>
          </a:p>
          <a:p>
            <a:r>
              <a:t>[Sources]</a:t>
            </a:r>
          </a:p>
          <a:p>
            <a:r>
              <a:t>- FAO Global Dryland Assessment: https://www.fao.org/interactive/dryland-assessment/en/</a:t>
            </a:r>
          </a:p>
          <a:p>
            <a:r>
              <a:t>- FAO Dryland forests in a changing climate: https://www.fao.org/new-york/fao-statements/detail/dryland-forests-in-a-changing-climate--strategies-for-drought--dieback-and-tree-mortality/en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Use this slide to make one careful distinction: major civilizations often emerged within today’s dryland belts, but usually in water-rich ecological niches—river valleys, floodplains, wetlands, oases and foothills. Historical climates also differed from present conditions, so a modern dryland map should not be presented as a palaeoclimate map.</a:t>
            </a:r>
          </a:p>
          <a:p>
            <a:endParaRPr/>
          </a:p>
          <a:p>
            <a:r>
              <a:t>[Sources]</a:t>
            </a:r>
          </a:p>
          <a:p>
            <a:r>
              <a:t>- UNESCO, Göbekli Tepe: https://whc.unesco.org/en/list/1572/</a:t>
            </a:r>
          </a:p>
          <a:p>
            <a:r>
              <a:t>- UNESCO, Neolithic Site of Çatalhöyük: https://whc.unesco.org/en/list/1405/</a:t>
            </a:r>
          </a:p>
          <a:p>
            <a:r>
              <a:t>- Çatalhöyük Research Project, environmental context: https://www.catalhoyuk.com/site/rise_and_fall_of_a_neolithic_town</a:t>
            </a:r>
          </a:p>
          <a:p>
            <a:r>
              <a:t>- Metropolitan Museum of Art, Mesopotamia 8000–2000 B.C.: https://www.metmuseum.org/toah/ht/02/wam.html</a:t>
            </a:r>
          </a:p>
          <a:p>
            <a:r>
              <a:t>- British Museum, Early Egypt: https://www.britishmuseum.org/collection/galleries/early-egypt</a:t>
            </a:r>
          </a:p>
          <a:p>
            <a:r>
              <a:t>- UNESCO, Silk Roads: Zarafshan–Karakum Corridor: https://whc.unesco.org/document/205746</a:t>
            </a:r>
          </a:p>
          <a:p>
            <a:r>
              <a:t>- Cambridge University Press, Early agriculture in China: https://www.cambridge.org/core/books/cambridge-world-history/early-agriculture-in-china/B247CC47FB79573E34FE0558A3B3C441</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Explain why 2027–2030 is politically valuable: three UN implementation decades overlap, while 2026 highlights rangelands and pastoralists. This creates a common delivery window for ecosystems, sand and dust, forests, land, water and livelihoods. The opportunity is to align institutional calendars and funding pipelines—not merely to cite the decades.</a:t>
            </a:r>
          </a:p>
          <a:p>
            <a:endParaRPr/>
          </a:p>
          <a:p>
            <a:r>
              <a:t>[Sources]</a:t>
            </a:r>
          </a:p>
          <a:p>
            <a:r>
              <a:t>- UNGA A/RES/73/284, UN Decade on Ecosystem Restoration: https://digitallibrary.un.org/record/3794317/files/A_RES_73_284-EN.pdf</a:t>
            </a:r>
          </a:p>
          <a:p>
            <a:r>
              <a:t>- UNGA A/RES/78/314, UN Decade on Combating Sand and Dust Storms: https://digitallibrary.un.org/record/4054463/files/A_RES_78_314-EN.pdf</a:t>
            </a:r>
          </a:p>
          <a:p>
            <a:r>
              <a:t>- UNGA A/RES/79/283, UN Decade on Afforestation and Reforestation: https://digitallibrary.un.org/record/4081511/files/A_RES_79_283-EN.pdf</a:t>
            </a:r>
          </a:p>
          <a:p>
            <a:r>
              <a:t>- UNGA A/RES/76/253, International Year of Rangelands and Pastoralists 2026: https://digitallibrary.un.org/record/3965711</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Present DPI as the central programme unit for dryland forestry and restoration investments across OTS countries. Political guidance comes from OTS and the ministers’ mechanism; technical ownership remains with national institutions; delivery comes from universities, research institutions, private sector and local communities; finance comes from national budgets and development partners.</a:t>
            </a:r>
          </a:p>
          <a:p>
            <a:endParaRPr/>
          </a:p>
          <a:p>
            <a:r>
              <a:t>[Sources]</a:t>
            </a:r>
          </a:p>
          <a:p>
            <a:r>
              <a:t>- OTS Cooperation among Ministers of Environment and Ecology: https://www.turkicstates.org/en/areas-of-cooperation-detail/26-cooperation-among-the-ministers-of-environment-and-ecology</a:t>
            </a:r>
          </a:p>
          <a:p>
            <a:r>
              <a:t>- OTS Drought Prevention Institute call: https://turkicstates.org/en/news/the-first-international-call-for-expression-of-interest-of-the-drought-prevention-institute-dpi-of-the-organization-of-turkic-states-</a:t>
            </a:r>
          </a:p>
          <a:p>
            <a:r>
              <a:t>- Provided Final speech document, section 6: proposed DPI-centered implementation architecture.</a:t>
            </a:r>
          </a:p>
          <a:p>
            <a:r>
              <a:t>[/Sources]</a:t>
            </a: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761555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960769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penknowledge.fao.org/items/95456dc4-c139-4771-9857-eb3c0e4ac7da"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gonder.org.tr/a-next-generation-nursery-system-for-green-uzbekistan-16-march-2026/" TargetMode="External"/><Relationship Id="rId2" Type="http://schemas.openxmlformats.org/officeDocument/2006/relationships/hyperlink" Target="https://gonder.org.tr/wp-content/uploads/2026/01/The-Guidelines-for-Ecosystem-Restoration-for-the-Aral-Sea-Region-Integrating-UN-Decade-FAO-Solutions-and-Native-Tree-Species-Conservation-2024-FAO.pdf" TargetMode="External"/><Relationship Id="rId1" Type="http://schemas.openxmlformats.org/officeDocument/2006/relationships/slideLayout" Target="../slideLayouts/slideLayout2.xml"/><Relationship Id="rId6" Type="http://schemas.openxmlformats.org/officeDocument/2006/relationships/hyperlink" Target="https://gonder.org.tr/akasyalar-acarken/" TargetMode="External"/><Relationship Id="rId5" Type="http://schemas.openxmlformats.org/officeDocument/2006/relationships/hyperlink" Target="https://gonder.org.tr/turk-dunyasi-ormancilar-birligi-kurulmali/" TargetMode="External"/><Relationship Id="rId4" Type="http://schemas.openxmlformats.org/officeDocument/2006/relationships/hyperlink" Target="https://gonder.org.tr/kirgizistanda-agaclandirma-projesi-teklifi/"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cover-eyebrow">
            <a:extLst>
              <a:ext uri="{FF2B5EF4-FFF2-40B4-BE49-F238E27FC236}">
                <a16:creationId xmlns:a16="http://schemas.microsoft.com/office/drawing/2014/main" id="{1A474D78-1779-437A-9B12-CD6836A7233A}"/>
              </a:ext>
            </a:extLst>
          </p:cNvPr>
          <p:cNvSpPr>
            <a:spLocks noGrp="1"/>
          </p:cNvSpPr>
          <p:nvPr/>
        </p:nvSpPr>
        <p:spPr>
          <a:xfrm>
            <a:off x="457200" y="400050"/>
            <a:ext cx="8858250" cy="266700"/>
          </a:xfrm>
          <a:prstGeom prst="rect">
            <a:avLst/>
          </a:prstGeom>
          <a:noFill/>
          <a:ln w="0">
            <a:noFill/>
            <a:prstDash val="solid"/>
          </a:ln>
        </p:spPr>
        <p:txBody>
          <a:bodyPr wrap="square" lIns="0" tIns="0" rIns="0" bIns="0" anchor="t">
            <a:noAutofit/>
          </a:bodyPr>
          <a:lstStyle/>
          <a:p>
            <a:pPr algn="l">
              <a:lnSpc>
                <a:spcPct val="100000"/>
              </a:lnSpc>
              <a:buNone/>
              <a:defRPr sz="1200" b="1">
                <a:solidFill>
                  <a:srgbClr val="0F5A50"/>
                </a:solidFill>
                <a:latin typeface="Arial"/>
                <a:ea typeface="Arial"/>
                <a:cs typeface="Arial"/>
              </a:defRPr>
            </a:pPr>
            <a:r>
              <a:rPr sz="1200" b="1">
                <a:solidFill>
                  <a:srgbClr val="0F5A50"/>
                </a:solidFill>
                <a:latin typeface="Arial"/>
                <a:ea typeface="Arial"/>
                <a:cs typeface="Arial"/>
              </a:rPr>
              <a:t>REGIONAL CAPACITY-BUILDING WORKSHOP ON RIO CONVENTIONS SYNERGIES</a:t>
            </a:r>
          </a:p>
        </p:txBody>
      </p:sp>
      <p:sp>
        <p:nvSpPr>
          <p:cNvPr id="2" name="cover-title">
            <a:extLst>
              <a:ext uri="{FF2B5EF4-FFF2-40B4-BE49-F238E27FC236}">
                <a16:creationId xmlns:a16="http://schemas.microsoft.com/office/drawing/2014/main" id="{F917BD60-6D91-4496-A65D-259646B56E47}"/>
              </a:ext>
            </a:extLst>
          </p:cNvPr>
          <p:cNvSpPr>
            <a:spLocks noGrp="1"/>
          </p:cNvSpPr>
          <p:nvPr/>
        </p:nvSpPr>
        <p:spPr>
          <a:xfrm>
            <a:off x="457200" y="2699238"/>
            <a:ext cx="10119946" cy="1134208"/>
          </a:xfrm>
          <a:prstGeom prst="rect">
            <a:avLst/>
          </a:prstGeom>
          <a:noFill/>
          <a:ln w="0">
            <a:noFill/>
            <a:prstDash val="solid"/>
          </a:ln>
        </p:spPr>
        <p:txBody>
          <a:bodyPr wrap="square" lIns="0" tIns="0" rIns="0" bIns="0" anchor="b">
            <a:noAutofit/>
          </a:bodyPr>
          <a:lstStyle/>
          <a:p>
            <a:pPr algn="l">
              <a:lnSpc>
                <a:spcPct val="90000"/>
              </a:lnSpc>
              <a:buNone/>
              <a:defRPr sz="5550" b="1">
                <a:solidFill>
                  <a:srgbClr val="111111"/>
                </a:solidFill>
                <a:latin typeface="Arial"/>
                <a:ea typeface="Arial"/>
                <a:cs typeface="Arial"/>
              </a:defRPr>
            </a:pPr>
            <a:r>
              <a:rPr sz="4400" b="1" dirty="0">
                <a:solidFill>
                  <a:srgbClr val="111111"/>
                </a:solidFill>
                <a:latin typeface="Arial"/>
                <a:ea typeface="Arial"/>
                <a:cs typeface="Arial"/>
              </a:rPr>
              <a:t>Dryland Forestry</a:t>
            </a:r>
          </a:p>
          <a:p>
            <a:pPr algn="l">
              <a:lnSpc>
                <a:spcPct val="90000"/>
              </a:lnSpc>
              <a:buNone/>
              <a:defRPr sz="5550" b="1">
                <a:solidFill>
                  <a:srgbClr val="111111"/>
                </a:solidFill>
                <a:latin typeface="Arial"/>
                <a:ea typeface="Arial"/>
                <a:cs typeface="Arial"/>
              </a:defRPr>
            </a:pPr>
            <a:r>
              <a:rPr sz="4400" b="1" dirty="0">
                <a:solidFill>
                  <a:srgbClr val="111111"/>
                </a:solidFill>
                <a:latin typeface="Arial"/>
                <a:ea typeface="Arial"/>
                <a:cs typeface="Arial"/>
              </a:rPr>
              <a:t>and the Rio Synergy</a:t>
            </a:r>
          </a:p>
        </p:txBody>
      </p:sp>
      <p:sp>
        <p:nvSpPr>
          <p:cNvPr id="3" name="cover-accent">
            <a:extLst>
              <a:ext uri="{FF2B5EF4-FFF2-40B4-BE49-F238E27FC236}">
                <a16:creationId xmlns:a16="http://schemas.microsoft.com/office/drawing/2014/main" id="{956579BD-233E-4FB6-A511-6D0DDEEE9497}"/>
              </a:ext>
            </a:extLst>
          </p:cNvPr>
          <p:cNvSpPr>
            <a:spLocks noGrp="1"/>
          </p:cNvSpPr>
          <p:nvPr/>
        </p:nvSpPr>
        <p:spPr>
          <a:xfrm>
            <a:off x="457200" y="4305300"/>
            <a:ext cx="5810250" cy="76200"/>
          </a:xfrm>
          <a:prstGeom prst="rect">
            <a:avLst/>
          </a:prstGeom>
          <a:solidFill>
            <a:srgbClr val="0F5A50"/>
          </a:solidFill>
          <a:ln w="0">
            <a:noFill/>
            <a:prstDash val="solid"/>
          </a:ln>
        </p:spPr>
      </p:sp>
      <p:sp>
        <p:nvSpPr>
          <p:cNvPr id="4" name="cover-speaker">
            <a:extLst>
              <a:ext uri="{FF2B5EF4-FFF2-40B4-BE49-F238E27FC236}">
                <a16:creationId xmlns:a16="http://schemas.microsoft.com/office/drawing/2014/main" id="{C8C60C75-E5A5-46D4-BF0A-C5EE227CC595}"/>
              </a:ext>
            </a:extLst>
          </p:cNvPr>
          <p:cNvSpPr>
            <a:spLocks noGrp="1"/>
          </p:cNvSpPr>
          <p:nvPr/>
        </p:nvSpPr>
        <p:spPr>
          <a:xfrm>
            <a:off x="457200" y="4762500"/>
            <a:ext cx="6191250" cy="781050"/>
          </a:xfrm>
          <a:prstGeom prst="rect">
            <a:avLst/>
          </a:prstGeom>
          <a:ln/>
        </p:spPr>
        <p:style>
          <a:lnRef idx="1">
            <a:schemeClr val="accent2"/>
          </a:lnRef>
          <a:fillRef idx="2">
            <a:schemeClr val="accent2"/>
          </a:fillRef>
          <a:effectRef idx="1">
            <a:schemeClr val="accent2"/>
          </a:effectRef>
          <a:fontRef idx="minor">
            <a:schemeClr val="dk1"/>
          </a:fontRef>
        </p:style>
        <p:txBody>
          <a:bodyPr wrap="square" lIns="0" tIns="0" rIns="0" bIns="0" anchor="t">
            <a:noAutofit/>
          </a:bodyPr>
          <a:lstStyle/>
          <a:p>
            <a:pPr algn="l">
              <a:lnSpc>
                <a:spcPct val="100000"/>
              </a:lnSpc>
              <a:buNone/>
              <a:defRPr sz="1875" b="0">
                <a:solidFill>
                  <a:srgbClr val="111111"/>
                </a:solidFill>
                <a:latin typeface="Arial"/>
                <a:ea typeface="Arial"/>
                <a:cs typeface="Arial"/>
              </a:defRPr>
            </a:pPr>
            <a:r>
              <a:rPr sz="4000" b="0" dirty="0">
                <a:solidFill>
                  <a:srgbClr val="111111"/>
                </a:solidFill>
                <a:latin typeface="Arial"/>
                <a:ea typeface="Arial"/>
                <a:cs typeface="Arial"/>
              </a:rPr>
              <a:t>İsmail Belen</a:t>
            </a:r>
            <a:endParaRPr lang="tr-TR" sz="4000" b="0" dirty="0">
              <a:solidFill>
                <a:srgbClr val="111111"/>
              </a:solidFill>
              <a:latin typeface="Arial"/>
              <a:ea typeface="Arial"/>
              <a:cs typeface="Arial"/>
            </a:endParaRPr>
          </a:p>
          <a:p>
            <a:pPr algn="l">
              <a:lnSpc>
                <a:spcPct val="100000"/>
              </a:lnSpc>
              <a:buNone/>
              <a:defRPr sz="1875" b="0">
                <a:solidFill>
                  <a:srgbClr val="111111"/>
                </a:solidFill>
                <a:latin typeface="Arial"/>
                <a:ea typeface="Arial"/>
                <a:cs typeface="Arial"/>
              </a:defRPr>
            </a:pPr>
            <a:endParaRPr sz="4000" b="0" dirty="0">
              <a:solidFill>
                <a:srgbClr val="111111"/>
              </a:solidFill>
              <a:latin typeface="Arial"/>
              <a:ea typeface="Arial"/>
              <a:cs typeface="Arial"/>
            </a:endParaRPr>
          </a:p>
        </p:txBody>
      </p:sp>
      <p:sp>
        <p:nvSpPr>
          <p:cNvPr id="5" name="cover-date">
            <a:extLst>
              <a:ext uri="{FF2B5EF4-FFF2-40B4-BE49-F238E27FC236}">
                <a16:creationId xmlns:a16="http://schemas.microsoft.com/office/drawing/2014/main" id="{2BCF5B68-47A8-45A3-BEEE-5DBABBFB5122}"/>
              </a:ext>
            </a:extLst>
          </p:cNvPr>
          <p:cNvSpPr>
            <a:spLocks noGrp="1"/>
          </p:cNvSpPr>
          <p:nvPr/>
        </p:nvSpPr>
        <p:spPr>
          <a:xfrm>
            <a:off x="7239000" y="5162550"/>
            <a:ext cx="4495800" cy="361950"/>
          </a:xfrm>
          <a:prstGeom prst="rect">
            <a:avLst/>
          </a:prstGeom>
          <a:noFill/>
          <a:ln w="0">
            <a:noFill/>
            <a:prstDash val="solid"/>
          </a:ln>
        </p:spPr>
        <p:txBody>
          <a:bodyPr wrap="square" lIns="0" tIns="0" rIns="0" bIns="0" anchor="t">
            <a:noAutofit/>
          </a:bodyPr>
          <a:lstStyle/>
          <a:p>
            <a:pPr algn="r">
              <a:lnSpc>
                <a:spcPct val="100000"/>
              </a:lnSpc>
              <a:buNone/>
              <a:defRPr sz="1650" b="0">
                <a:solidFill>
                  <a:srgbClr val="5D6268"/>
                </a:solidFill>
                <a:latin typeface="Arial"/>
                <a:ea typeface="Arial"/>
                <a:cs typeface="Arial"/>
              </a:defRPr>
            </a:pPr>
            <a:r>
              <a:rPr sz="1650" b="0">
                <a:solidFill>
                  <a:srgbClr val="5D6268"/>
                </a:solidFill>
                <a:latin typeface="Arial"/>
                <a:ea typeface="Arial"/>
                <a:cs typeface="Arial"/>
              </a:rPr>
              <a:t>28 July 2026 · Istanbul, Türkiye</a:t>
            </a:r>
          </a:p>
        </p:txBody>
      </p:sp>
      <p:pic>
        <p:nvPicPr>
          <p:cNvPr id="8" name="Resim 7">
            <a:extLst>
              <a:ext uri="{FF2B5EF4-FFF2-40B4-BE49-F238E27FC236}">
                <a16:creationId xmlns:a16="http://schemas.microsoft.com/office/drawing/2014/main" id="{EB23514E-D6AF-60C4-5187-20EF60594F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136" y="640307"/>
            <a:ext cx="7140559" cy="1524132"/>
          </a:xfrm>
          <a:prstGeom prst="rect">
            <a:avLst/>
          </a:prstGeom>
        </p:spPr>
      </p:pic>
    </p:spTree>
    <p:extLst>
      <p:ext uri="{BB962C8B-B14F-4D97-AF65-F5344CB8AC3E}">
        <p14:creationId xmlns:p14="http://schemas.microsoft.com/office/powerpoint/2010/main" val="1274391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E2379ED-DFF0-7545-F779-84B8B23E1D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9101" y="453390"/>
            <a:ext cx="4648200" cy="5951220"/>
          </a:xfrm>
          <a:prstGeom prst="rect">
            <a:avLst/>
          </a:prstGeom>
          <a:noFill/>
          <a:ln>
            <a:noFill/>
          </a:ln>
        </p:spPr>
      </p:pic>
      <p:sp>
        <p:nvSpPr>
          <p:cNvPr id="4" name="Metin kutusu 3">
            <a:extLst>
              <a:ext uri="{FF2B5EF4-FFF2-40B4-BE49-F238E27FC236}">
                <a16:creationId xmlns:a16="http://schemas.microsoft.com/office/drawing/2014/main" id="{94169C26-2763-3AB4-3BCA-AC2C503F7407}"/>
              </a:ext>
            </a:extLst>
          </p:cNvPr>
          <p:cNvSpPr txBox="1"/>
          <p:nvPr/>
        </p:nvSpPr>
        <p:spPr>
          <a:xfrm>
            <a:off x="5909187" y="704352"/>
            <a:ext cx="6096000" cy="400431"/>
          </a:xfrm>
          <a:prstGeom prst="rect">
            <a:avLst/>
          </a:prstGeom>
          <a:noFill/>
        </p:spPr>
        <p:txBody>
          <a:bodyPr wrap="square">
            <a:spAutoFit/>
          </a:bodyPr>
          <a:lstStyle/>
          <a:p>
            <a:pPr marL="164465" marR="164465" algn="l">
              <a:lnSpc>
                <a:spcPct val="122000"/>
              </a:lnSpc>
              <a:spcAft>
                <a:spcPts val="500"/>
              </a:spcAft>
              <a:buNone/>
            </a:pPr>
            <a:r>
              <a:rPr lang="en-US" sz="850" b="1" dirty="0">
                <a:solidFill>
                  <a:srgbClr val="52656D"/>
                </a:solidFill>
                <a:effectLst/>
                <a:latin typeface="Calibri" panose="020F0502020204030204" pitchFamily="34" charset="0"/>
                <a:ea typeface="MS Mincho" panose="02020609040205080304" pitchFamily="49" charset="-128"/>
                <a:cs typeface="Times New Roman" panose="02020603050405020304" pitchFamily="18" charset="0"/>
              </a:rPr>
              <a:t>FAO — Global guidelines for restoration of degraded forests and landscapes in drylands: </a:t>
            </a:r>
            <a:r>
              <a:rPr lang="en-US" sz="850" dirty="0">
                <a:solidFill>
                  <a:srgbClr val="1F5A7A"/>
                </a:solidFill>
                <a:effectLst/>
                <a:latin typeface="Calibri" panose="020F0502020204030204" pitchFamily="34" charset="0"/>
                <a:ea typeface="MS Mincho" panose="02020609040205080304" pitchFamily="49" charset="-128"/>
                <a:cs typeface="Times New Roman" panose="02020603050405020304" pitchFamily="18" charset="0"/>
                <a:hlinkClick r:id="rId3"/>
              </a:rPr>
              <a:t>https://openknowledge.fao.org/items/95456dc4-c139-4771-9857-eb3c0e4ac7da</a:t>
            </a:r>
            <a:endParaRPr lang="tr-TR" sz="1050"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endParaRPr>
          </a:p>
        </p:txBody>
      </p:sp>
      <p:pic>
        <p:nvPicPr>
          <p:cNvPr id="6" name="Resim 5">
            <a:extLst>
              <a:ext uri="{FF2B5EF4-FFF2-40B4-BE49-F238E27FC236}">
                <a16:creationId xmlns:a16="http://schemas.microsoft.com/office/drawing/2014/main" id="{B2FECF0B-FDC6-EB97-753A-F766E2FED8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0151" y="2284893"/>
            <a:ext cx="6198947" cy="4119717"/>
          </a:xfrm>
          <a:prstGeom prst="rect">
            <a:avLst/>
          </a:prstGeom>
        </p:spPr>
      </p:pic>
    </p:spTree>
    <p:extLst>
      <p:ext uri="{BB962C8B-B14F-4D97-AF65-F5344CB8AC3E}">
        <p14:creationId xmlns:p14="http://schemas.microsoft.com/office/powerpoint/2010/main" val="17137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B8967F4-BBFB-2C7D-45D3-56A8459C29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9720" y="126962"/>
            <a:ext cx="4375201" cy="3302038"/>
          </a:xfrm>
          <a:prstGeom prst="rect">
            <a:avLst/>
          </a:prstGeom>
        </p:spPr>
      </p:pic>
      <p:pic>
        <p:nvPicPr>
          <p:cNvPr id="9" name="Resim 8">
            <a:extLst>
              <a:ext uri="{FF2B5EF4-FFF2-40B4-BE49-F238E27FC236}">
                <a16:creationId xmlns:a16="http://schemas.microsoft.com/office/drawing/2014/main" id="{5089DFF1-A5DA-F552-0701-9748E922C6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557" y="3578266"/>
            <a:ext cx="4112364" cy="2952102"/>
          </a:xfrm>
          <a:prstGeom prst="rect">
            <a:avLst/>
          </a:prstGeom>
        </p:spPr>
      </p:pic>
      <p:pic>
        <p:nvPicPr>
          <p:cNvPr id="15" name="Resim 14">
            <a:extLst>
              <a:ext uri="{FF2B5EF4-FFF2-40B4-BE49-F238E27FC236}">
                <a16:creationId xmlns:a16="http://schemas.microsoft.com/office/drawing/2014/main" id="{5D70E703-476A-4650-C76D-282BAA86C1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463" y="613165"/>
            <a:ext cx="5345817" cy="5922877"/>
          </a:xfrm>
          <a:prstGeom prst="rect">
            <a:avLst/>
          </a:prstGeom>
        </p:spPr>
      </p:pic>
    </p:spTree>
    <p:extLst>
      <p:ext uri="{BB962C8B-B14F-4D97-AF65-F5344CB8AC3E}">
        <p14:creationId xmlns:p14="http://schemas.microsoft.com/office/powerpoint/2010/main" val="3505023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E0FC078C-9ACD-F038-5E3A-64DF70F9E4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719" y="201650"/>
            <a:ext cx="4922947" cy="6454699"/>
          </a:xfrm>
          <a:prstGeom prst="rect">
            <a:avLst/>
          </a:prstGeom>
        </p:spPr>
      </p:pic>
      <p:pic>
        <p:nvPicPr>
          <p:cNvPr id="5" name="Resim 4">
            <a:extLst>
              <a:ext uri="{FF2B5EF4-FFF2-40B4-BE49-F238E27FC236}">
                <a16:creationId xmlns:a16="http://schemas.microsoft.com/office/drawing/2014/main" id="{7DF060CC-4523-F72B-F705-12C5D2E79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995" y="201650"/>
            <a:ext cx="5768070" cy="6396532"/>
          </a:xfrm>
          <a:prstGeom prst="rect">
            <a:avLst/>
          </a:prstGeom>
        </p:spPr>
      </p:pic>
    </p:spTree>
    <p:extLst>
      <p:ext uri="{BB962C8B-B14F-4D97-AF65-F5344CB8AC3E}">
        <p14:creationId xmlns:p14="http://schemas.microsoft.com/office/powerpoint/2010/main" val="490011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9EEFC3B-68C4-FA39-5A46-C661D3D0EA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099" y="165919"/>
            <a:ext cx="5105842" cy="5700254"/>
          </a:xfrm>
          <a:prstGeom prst="rect">
            <a:avLst/>
          </a:prstGeom>
        </p:spPr>
      </p:pic>
      <p:pic>
        <p:nvPicPr>
          <p:cNvPr id="5" name="Resim 4">
            <a:extLst>
              <a:ext uri="{FF2B5EF4-FFF2-40B4-BE49-F238E27FC236}">
                <a16:creationId xmlns:a16="http://schemas.microsoft.com/office/drawing/2014/main" id="{DD6F0CAE-37AB-7D0A-96E8-68F57F5DD7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3858" y="379297"/>
            <a:ext cx="5328296" cy="5486876"/>
          </a:xfrm>
          <a:prstGeom prst="rect">
            <a:avLst/>
          </a:prstGeom>
        </p:spPr>
      </p:pic>
    </p:spTree>
    <p:extLst>
      <p:ext uri="{BB962C8B-B14F-4D97-AF65-F5344CB8AC3E}">
        <p14:creationId xmlns:p14="http://schemas.microsoft.com/office/powerpoint/2010/main" val="2933840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44C778DB-1F46-077A-ECB9-DEE872E28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952" y="294666"/>
            <a:ext cx="5319595" cy="5644637"/>
          </a:xfrm>
          <a:prstGeom prst="rect">
            <a:avLst/>
          </a:prstGeom>
        </p:spPr>
      </p:pic>
      <p:pic>
        <p:nvPicPr>
          <p:cNvPr id="5" name="Resim 4">
            <a:extLst>
              <a:ext uri="{FF2B5EF4-FFF2-40B4-BE49-F238E27FC236}">
                <a16:creationId xmlns:a16="http://schemas.microsoft.com/office/drawing/2014/main" id="{46FC3B9E-06C9-B553-048A-41B8931FC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1974" y="294666"/>
            <a:ext cx="5197290" cy="5585944"/>
          </a:xfrm>
          <a:prstGeom prst="rect">
            <a:avLst/>
          </a:prstGeom>
        </p:spPr>
      </p:pic>
    </p:spTree>
    <p:extLst>
      <p:ext uri="{BB962C8B-B14F-4D97-AF65-F5344CB8AC3E}">
        <p14:creationId xmlns:p14="http://schemas.microsoft.com/office/powerpoint/2010/main" val="2944682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C4962611-8ACD-3D2C-410F-C2CCCC876F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8851" y="507222"/>
            <a:ext cx="6036990" cy="5646909"/>
          </a:xfrm>
          <a:prstGeom prst="rect">
            <a:avLst/>
          </a:prstGeom>
        </p:spPr>
      </p:pic>
      <p:pic>
        <p:nvPicPr>
          <p:cNvPr id="7" name="Resim 6">
            <a:extLst>
              <a:ext uri="{FF2B5EF4-FFF2-40B4-BE49-F238E27FC236}">
                <a16:creationId xmlns:a16="http://schemas.microsoft.com/office/drawing/2014/main" id="{8A95B1F1-C7AE-FF0A-2DC7-0837E1AE31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252" y="507222"/>
            <a:ext cx="5159187" cy="5646909"/>
          </a:xfrm>
          <a:prstGeom prst="rect">
            <a:avLst/>
          </a:prstGeom>
        </p:spPr>
      </p:pic>
    </p:spTree>
    <p:extLst>
      <p:ext uri="{BB962C8B-B14F-4D97-AF65-F5344CB8AC3E}">
        <p14:creationId xmlns:p14="http://schemas.microsoft.com/office/powerpoint/2010/main" val="3126737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AE671022-6587-9F80-FA6A-41434D4C30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642" y="610500"/>
            <a:ext cx="5372338" cy="4957239"/>
          </a:xfrm>
          <a:prstGeom prst="rect">
            <a:avLst/>
          </a:prstGeom>
        </p:spPr>
      </p:pic>
      <p:pic>
        <p:nvPicPr>
          <p:cNvPr id="5" name="Resim 4">
            <a:extLst>
              <a:ext uri="{FF2B5EF4-FFF2-40B4-BE49-F238E27FC236}">
                <a16:creationId xmlns:a16="http://schemas.microsoft.com/office/drawing/2014/main" id="{D1C5411A-F655-1ADA-9C9E-435E23A453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7760" y="385690"/>
            <a:ext cx="5143946" cy="5182049"/>
          </a:xfrm>
          <a:prstGeom prst="rect">
            <a:avLst/>
          </a:prstGeom>
        </p:spPr>
      </p:pic>
    </p:spTree>
    <p:extLst>
      <p:ext uri="{BB962C8B-B14F-4D97-AF65-F5344CB8AC3E}">
        <p14:creationId xmlns:p14="http://schemas.microsoft.com/office/powerpoint/2010/main" val="3511525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B4C5DD2A-2511-1073-399A-6F77FF15D0C7}"/>
              </a:ext>
            </a:extLst>
          </p:cNvPr>
          <p:cNvSpPr txBox="1"/>
          <p:nvPr/>
        </p:nvSpPr>
        <p:spPr>
          <a:xfrm>
            <a:off x="511277" y="432620"/>
            <a:ext cx="10962968" cy="5673091"/>
          </a:xfrm>
          <a:prstGeom prst="rect">
            <a:avLst/>
          </a:prstGeom>
          <a:noFill/>
        </p:spPr>
        <p:txBody>
          <a:bodyPr wrap="square">
            <a:spAutoFit/>
          </a:bodyPr>
          <a:lstStyle/>
          <a:p>
            <a:pPr algn="l">
              <a:lnSpc>
                <a:spcPct val="122000"/>
              </a:lnSpc>
              <a:spcAft>
                <a:spcPts val="400"/>
              </a:spcAft>
              <a:buNone/>
            </a:pP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Aral Sea Ecosystem Restoration Guidelines</a:t>
            </a:r>
            <a:b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br>
            <a:r>
              <a:rPr lang="en-US" sz="2000" dirty="0">
                <a:solidFill>
                  <a:srgbClr val="1F5A7A"/>
                </a:solidFill>
                <a:effectLst/>
                <a:latin typeface="Calibri" panose="020F0502020204030204" pitchFamily="34" charset="0"/>
                <a:ea typeface="MS Mincho" panose="02020609040205080304" pitchFamily="49" charset="-128"/>
                <a:cs typeface="Times New Roman" panose="02020603050405020304" pitchFamily="18" charset="0"/>
                <a:hlinkClick r:id="rId2"/>
              </a:rPr>
              <a:t>https://gonder.org.tr/wp-content/uploads/2026/01/The-Guidelines-for-Ecosystem-Restoration-for-the-Aral-Sea-Region-Integrating-UN-Decade-FAO-Solutions-and-Native-Tree-Species-Conservation-2024-FAO.pdf</a:t>
            </a:r>
            <a:endParaRPr lang="tr-TR" sz="2800"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endParaRPr>
          </a:p>
          <a:p>
            <a:pPr algn="l">
              <a:lnSpc>
                <a:spcPct val="122000"/>
              </a:lnSpc>
              <a:spcAft>
                <a:spcPts val="400"/>
              </a:spcAft>
              <a:buNone/>
            </a:pP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A Next-Generation Nursery System for Green Uzbekistan</a:t>
            </a:r>
            <a:b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br>
            <a:r>
              <a:rPr lang="en-US" sz="2000" dirty="0">
                <a:solidFill>
                  <a:srgbClr val="1F5A7A"/>
                </a:solidFill>
                <a:latin typeface="Calibri" panose="020F0502020204030204" pitchFamily="34" charset="0"/>
                <a:ea typeface="MS Mincho" panose="02020609040205080304" pitchFamily="49" charset="-128"/>
                <a:cs typeface="Times New Roman" panose="02020603050405020304" pitchFamily="18" charset="0"/>
                <a:hlinkClick r:id="rId3"/>
              </a:rPr>
              <a:t>https://gonder.org.tr/a-next-generation-nursery-system-for-green-uzbekistan-16-march-2026/</a:t>
            </a:r>
            <a:endParaRPr lang="tr-TR" sz="2800"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endParaRPr>
          </a:p>
          <a:p>
            <a:pPr algn="l">
              <a:lnSpc>
                <a:spcPct val="122000"/>
              </a:lnSpc>
              <a:spcAft>
                <a:spcPts val="400"/>
              </a:spcAft>
              <a:buNone/>
            </a:pP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Kırgızistan’da</a:t>
            </a: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 </a:t>
            </a: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Ağaçlandırma</a:t>
            </a: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 </a:t>
            </a: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Projesi</a:t>
            </a: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 </a:t>
            </a: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Teklifi</a:t>
            </a:r>
            <a:b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br>
            <a:r>
              <a:rPr lang="en-US" sz="2000" dirty="0">
                <a:solidFill>
                  <a:srgbClr val="1F5A7A"/>
                </a:solidFill>
                <a:effectLst/>
                <a:latin typeface="Calibri" panose="020F0502020204030204" pitchFamily="34" charset="0"/>
                <a:ea typeface="MS Mincho" panose="02020609040205080304" pitchFamily="49" charset="-128"/>
                <a:cs typeface="Times New Roman" panose="02020603050405020304" pitchFamily="18" charset="0"/>
                <a:hlinkClick r:id="rId4"/>
              </a:rPr>
              <a:t>https://gonder.org.tr/kirgizistanda-agaclandirma-projesi-teklifi/</a:t>
            </a:r>
            <a:endParaRPr lang="tr-TR" sz="2800"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endParaRPr>
          </a:p>
          <a:p>
            <a:pPr algn="l">
              <a:lnSpc>
                <a:spcPct val="122000"/>
              </a:lnSpc>
              <a:spcAft>
                <a:spcPts val="400"/>
              </a:spcAft>
              <a:buNone/>
            </a:pP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Türk </a:t>
            </a: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Dünyası</a:t>
            </a: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 </a:t>
            </a: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Ormancılar</a:t>
            </a: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 </a:t>
            </a: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Birliği</a:t>
            </a: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 </a:t>
            </a: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Kurulmalı</a:t>
            </a:r>
            <a:b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br>
            <a:r>
              <a:rPr lang="en-US" sz="2000" dirty="0">
                <a:solidFill>
                  <a:srgbClr val="1F5A7A"/>
                </a:solidFill>
                <a:effectLst/>
                <a:latin typeface="Calibri" panose="020F0502020204030204" pitchFamily="34" charset="0"/>
                <a:ea typeface="MS Mincho" panose="02020609040205080304" pitchFamily="49" charset="-128"/>
                <a:cs typeface="Times New Roman" panose="02020603050405020304" pitchFamily="18" charset="0"/>
                <a:hlinkClick r:id="rId5"/>
              </a:rPr>
              <a:t>https://gonder.org.tr/turk-dunyasi-ormancilar-birligi-kurulmali/</a:t>
            </a:r>
            <a:endParaRPr lang="tr-TR" sz="2800"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endParaRPr>
          </a:p>
          <a:p>
            <a:pPr algn="l">
              <a:lnSpc>
                <a:spcPct val="122000"/>
              </a:lnSpc>
              <a:spcAft>
                <a:spcPts val="400"/>
              </a:spcAft>
              <a:buNone/>
            </a:pP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GÖNDER — </a:t>
            </a: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Akasyalar</a:t>
            </a: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 </a:t>
            </a:r>
            <a:r>
              <a:rPr lang="en-US" sz="2800" b="1" dirty="0" err="1">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Açarken</a:t>
            </a:r>
            <a: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t> / Robinia</a:t>
            </a:r>
            <a:br>
              <a:rPr lang="en-US" sz="2800" b="1"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rPr>
            </a:br>
            <a:r>
              <a:rPr lang="en-US" sz="2000" dirty="0">
                <a:solidFill>
                  <a:srgbClr val="1F5A7A"/>
                </a:solidFill>
                <a:effectLst/>
                <a:latin typeface="Calibri" panose="020F0502020204030204" pitchFamily="34" charset="0"/>
                <a:ea typeface="MS Mincho" panose="02020609040205080304" pitchFamily="49" charset="-128"/>
                <a:cs typeface="Times New Roman" panose="02020603050405020304" pitchFamily="18" charset="0"/>
                <a:hlinkClick r:id="rId6"/>
              </a:rPr>
              <a:t>https://gonder.org.tr/akasyalar-acarken/</a:t>
            </a:r>
            <a:endParaRPr lang="tr-TR" sz="2800" dirty="0">
              <a:solidFill>
                <a:srgbClr val="203038"/>
              </a:solidFill>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086506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8-eyebrow">
            <a:extLst>
              <a:ext uri="{FF2B5EF4-FFF2-40B4-BE49-F238E27FC236}">
                <a16:creationId xmlns:a16="http://schemas.microsoft.com/office/drawing/2014/main" id="{F2A1D636-6828-4E32-B083-B92365262DFD}"/>
              </a:ext>
            </a:extLst>
          </p:cNvPr>
          <p:cNvSpPr>
            <a:spLocks noGrp="1"/>
          </p:cNvSpPr>
          <p:nvPr/>
        </p:nvSpPr>
        <p:spPr>
          <a:xfrm>
            <a:off x="457200" y="266700"/>
            <a:ext cx="5334000" cy="209550"/>
          </a:xfrm>
          <a:prstGeom prst="rect">
            <a:avLst/>
          </a:prstGeom>
          <a:noFill/>
          <a:ln w="0">
            <a:noFill/>
            <a:prstDash val="solid"/>
          </a:ln>
        </p:spPr>
        <p:txBody>
          <a:bodyPr wrap="square" lIns="0" tIns="0" rIns="0" bIns="0" anchor="t">
            <a:noAutofit/>
          </a:bodyPr>
          <a:lstStyle/>
          <a:p>
            <a:pPr algn="l">
              <a:lnSpc>
                <a:spcPct val="100000"/>
              </a:lnSpc>
              <a:buNone/>
              <a:defRPr sz="1125" b="1">
                <a:solidFill>
                  <a:srgbClr val="0F5A50"/>
                </a:solidFill>
                <a:latin typeface="Arial"/>
                <a:ea typeface="Arial"/>
                <a:cs typeface="Arial"/>
              </a:defRPr>
            </a:pPr>
            <a:r>
              <a:rPr sz="1125" b="1">
                <a:solidFill>
                  <a:srgbClr val="0F5A50"/>
                </a:solidFill>
                <a:latin typeface="Arial"/>
                <a:ea typeface="Arial"/>
                <a:cs typeface="Arial"/>
              </a:rPr>
              <a:t>OTS GREEN VISION · RIO CONVENTIONS SYNERGY</a:t>
            </a:r>
          </a:p>
        </p:txBody>
      </p:sp>
      <p:sp>
        <p:nvSpPr>
          <p:cNvPr id="2" name="slide-8-title">
            <a:extLst>
              <a:ext uri="{FF2B5EF4-FFF2-40B4-BE49-F238E27FC236}">
                <a16:creationId xmlns:a16="http://schemas.microsoft.com/office/drawing/2014/main" id="{21FE9B9F-5A38-4ECE-9211-007511B926D7}"/>
              </a:ext>
            </a:extLst>
          </p:cNvPr>
          <p:cNvSpPr>
            <a:spLocks noGrp="1"/>
          </p:cNvSpPr>
          <p:nvPr/>
        </p:nvSpPr>
        <p:spPr>
          <a:xfrm>
            <a:off x="457200" y="552450"/>
            <a:ext cx="11277600" cy="609600"/>
          </a:xfrm>
          <a:prstGeom prst="rect">
            <a:avLst/>
          </a:prstGeom>
          <a:noFill/>
          <a:ln w="0">
            <a:noFill/>
            <a:prstDash val="solid"/>
          </a:ln>
        </p:spPr>
        <p:txBody>
          <a:bodyPr wrap="square" lIns="0" tIns="0" rIns="0" bIns="0" anchor="t">
            <a:noAutofit/>
          </a:bodyPr>
          <a:lstStyle/>
          <a:p>
            <a:pPr algn="l">
              <a:lnSpc>
                <a:spcPct val="100000"/>
              </a:lnSpc>
              <a:buNone/>
              <a:defRPr sz="3600" b="1">
                <a:solidFill>
                  <a:srgbClr val="111111"/>
                </a:solidFill>
                <a:latin typeface="Arial"/>
                <a:ea typeface="Arial"/>
                <a:cs typeface="Arial"/>
              </a:defRPr>
            </a:pPr>
            <a:r>
              <a:rPr sz="3600" b="1">
                <a:solidFill>
                  <a:srgbClr val="111111"/>
                </a:solidFill>
                <a:latin typeface="Arial"/>
                <a:ea typeface="Arial"/>
                <a:cs typeface="Arial"/>
              </a:rPr>
              <a:t>DPI can turn coordination into delivery</a:t>
            </a:r>
          </a:p>
        </p:txBody>
      </p:sp>
      <p:sp>
        <p:nvSpPr>
          <p:cNvPr id="3" name="slide-8-rule">
            <a:extLst>
              <a:ext uri="{FF2B5EF4-FFF2-40B4-BE49-F238E27FC236}">
                <a16:creationId xmlns:a16="http://schemas.microsoft.com/office/drawing/2014/main" id="{E7BAC1AA-C75C-44C2-B352-AE7C3658B98A}"/>
              </a:ext>
            </a:extLst>
          </p:cNvPr>
          <p:cNvSpPr>
            <a:spLocks noGrp="1"/>
          </p:cNvSpPr>
          <p:nvPr/>
        </p:nvSpPr>
        <p:spPr>
          <a:xfrm>
            <a:off x="457200" y="1219200"/>
            <a:ext cx="11277600" cy="9525"/>
          </a:xfrm>
          <a:prstGeom prst="rect">
            <a:avLst/>
          </a:prstGeom>
          <a:solidFill>
            <a:srgbClr val="B9BEC2"/>
          </a:solidFill>
          <a:ln w="0">
            <a:noFill/>
            <a:prstDash val="solid"/>
          </a:ln>
        </p:spPr>
      </p:sp>
      <p:sp>
        <p:nvSpPr>
          <p:cNvPr id="4" name="slide-8-number">
            <a:extLst>
              <a:ext uri="{FF2B5EF4-FFF2-40B4-BE49-F238E27FC236}">
                <a16:creationId xmlns:a16="http://schemas.microsoft.com/office/drawing/2014/main" id="{C7DB9681-119A-482E-80C1-4B0DA5CF5E1B}"/>
              </a:ext>
            </a:extLst>
          </p:cNvPr>
          <p:cNvSpPr>
            <a:spLocks noGrp="1"/>
          </p:cNvSpPr>
          <p:nvPr/>
        </p:nvSpPr>
        <p:spPr>
          <a:xfrm>
            <a:off x="11258550" y="6419850"/>
            <a:ext cx="476250" cy="190500"/>
          </a:xfrm>
          <a:prstGeom prst="rect">
            <a:avLst/>
          </a:prstGeom>
          <a:noFill/>
          <a:ln w="0">
            <a:noFill/>
            <a:prstDash val="solid"/>
          </a:ln>
        </p:spPr>
        <p:txBody>
          <a:bodyPr wrap="square" lIns="0" tIns="0" rIns="0" bIns="0" anchor="t">
            <a:noAutofit/>
          </a:bodyPr>
          <a:lstStyle/>
          <a:p>
            <a:pPr algn="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08</a:t>
            </a:r>
          </a:p>
        </p:txBody>
      </p:sp>
      <p:sp>
        <p:nvSpPr>
          <p:cNvPr id="5" name="dpi-subtitle">
            <a:extLst>
              <a:ext uri="{FF2B5EF4-FFF2-40B4-BE49-F238E27FC236}">
                <a16:creationId xmlns:a16="http://schemas.microsoft.com/office/drawing/2014/main" id="{D6757718-DE9A-4FC3-B2ED-149EE407CF08}"/>
              </a:ext>
            </a:extLst>
          </p:cNvPr>
          <p:cNvSpPr>
            <a:spLocks noGrp="1"/>
          </p:cNvSpPr>
          <p:nvPr/>
        </p:nvSpPr>
        <p:spPr>
          <a:xfrm>
            <a:off x="457200" y="1409700"/>
            <a:ext cx="8191500" cy="323850"/>
          </a:xfrm>
          <a:prstGeom prst="rect">
            <a:avLst/>
          </a:prstGeom>
          <a:noFill/>
          <a:ln w="0">
            <a:noFill/>
            <a:prstDash val="solid"/>
          </a:ln>
        </p:spPr>
        <p:txBody>
          <a:bodyPr wrap="square" lIns="0" tIns="0" rIns="0" bIns="0" anchor="t">
            <a:noAutofit/>
          </a:bodyPr>
          <a:lstStyle/>
          <a:p>
            <a:pPr algn="l">
              <a:lnSpc>
                <a:spcPct val="100000"/>
              </a:lnSpc>
              <a:buNone/>
              <a:defRPr sz="1950" b="0">
                <a:solidFill>
                  <a:srgbClr val="5D6268"/>
                </a:solidFill>
                <a:latin typeface="Arial"/>
                <a:ea typeface="Arial"/>
                <a:cs typeface="Arial"/>
              </a:defRPr>
            </a:pPr>
            <a:r>
              <a:rPr sz="1950" b="0">
                <a:solidFill>
                  <a:srgbClr val="5D6268"/>
                </a:solidFill>
                <a:latin typeface="Arial"/>
                <a:ea typeface="Arial"/>
                <a:cs typeface="Arial"/>
              </a:rPr>
              <a:t>A programme unit—not another layer of institutions.</a:t>
            </a:r>
          </a:p>
        </p:txBody>
      </p:sp>
      <p:cxnSp>
        <p:nvCxnSpPr>
          <p:cNvPr id="31" name="direction-to-dpi"/>
          <p:cNvCxnSpPr/>
          <p:nvPr/>
        </p:nvCxnSpPr>
        <p:spPr>
          <a:xfrm>
            <a:off x="6096000" y="2771775"/>
            <a:ext cx="0" cy="409575"/>
          </a:xfrm>
          <a:prstGeom prst="straightConnector1">
            <a:avLst/>
          </a:prstGeom>
          <a:ln w="19050">
            <a:solidFill>
              <a:srgbClr val="B9BEC2"/>
            </a:solidFill>
            <a:prstDash val="solid"/>
          </a:ln>
        </p:spPr>
      </p:cxnSp>
      <p:cxnSp>
        <p:nvCxnSpPr>
          <p:cNvPr id="32" name="dpi-to-national"/>
          <p:cNvCxnSpPr/>
          <p:nvPr/>
        </p:nvCxnSpPr>
        <p:spPr>
          <a:xfrm>
            <a:off x="6096000" y="4248150"/>
            <a:ext cx="0" cy="609600"/>
          </a:xfrm>
          <a:prstGeom prst="straightConnector1">
            <a:avLst/>
          </a:prstGeom>
          <a:ln w="19050">
            <a:solidFill>
              <a:srgbClr val="B9BEC2"/>
            </a:solidFill>
            <a:prstDash val="solid"/>
          </a:ln>
        </p:spPr>
      </p:cxnSp>
      <p:cxnSp>
        <p:nvCxnSpPr>
          <p:cNvPr id="33" name="dpi-to-portfolio"/>
          <p:cNvCxnSpPr/>
          <p:nvPr/>
        </p:nvCxnSpPr>
        <p:spPr>
          <a:xfrm>
            <a:off x="6096000" y="4248150"/>
            <a:ext cx="0" cy="609600"/>
          </a:xfrm>
          <a:prstGeom prst="straightConnector1">
            <a:avLst/>
          </a:prstGeom>
          <a:ln w="19050">
            <a:solidFill>
              <a:srgbClr val="B9BEC2"/>
            </a:solidFill>
            <a:prstDash val="solid"/>
          </a:ln>
        </p:spPr>
      </p:cxnSp>
      <p:cxnSp>
        <p:nvCxnSpPr>
          <p:cNvPr id="34" name="dpi-to-partners"/>
          <p:cNvCxnSpPr/>
          <p:nvPr/>
        </p:nvCxnSpPr>
        <p:spPr>
          <a:xfrm>
            <a:off x="6096000" y="4248150"/>
            <a:ext cx="4048125" cy="609600"/>
          </a:xfrm>
          <a:prstGeom prst="straightConnector1">
            <a:avLst/>
          </a:prstGeom>
          <a:ln w="19050">
            <a:solidFill>
              <a:srgbClr val="B9BEC2"/>
            </a:solidFill>
            <a:prstDash val="solid"/>
          </a:ln>
        </p:spPr>
      </p:cxnSp>
      <p:sp>
        <p:nvSpPr>
          <p:cNvPr id="10" name="direction-node">
            <a:extLst>
              <a:ext uri="{FF2B5EF4-FFF2-40B4-BE49-F238E27FC236}">
                <a16:creationId xmlns:a16="http://schemas.microsoft.com/office/drawing/2014/main" id="{07B2FFDB-6B12-47A7-9243-A5876F00BFA1}"/>
              </a:ext>
            </a:extLst>
          </p:cNvPr>
          <p:cNvSpPr>
            <a:spLocks noGrp="1"/>
          </p:cNvSpPr>
          <p:nvPr/>
        </p:nvSpPr>
        <p:spPr>
          <a:xfrm>
            <a:off x="4000500" y="1952625"/>
            <a:ext cx="4191000" cy="819150"/>
          </a:xfrm>
          <a:prstGeom prst="rect">
            <a:avLst/>
          </a:prstGeom>
          <a:solidFill>
            <a:srgbClr val="F1F2F0"/>
          </a:solidFill>
          <a:ln w="9525">
            <a:solidFill>
              <a:srgbClr val="B9BEC2"/>
            </a:solidFill>
            <a:prstDash val="solid"/>
          </a:ln>
        </p:spPr>
      </p:sp>
      <p:sp>
        <p:nvSpPr>
          <p:cNvPr id="11" name="direction-title">
            <a:extLst>
              <a:ext uri="{FF2B5EF4-FFF2-40B4-BE49-F238E27FC236}">
                <a16:creationId xmlns:a16="http://schemas.microsoft.com/office/drawing/2014/main" id="{48EDB4BA-D6BB-472C-B436-6752A6117B92}"/>
              </a:ext>
            </a:extLst>
          </p:cNvPr>
          <p:cNvSpPr>
            <a:spLocks noGrp="1"/>
          </p:cNvSpPr>
          <p:nvPr/>
        </p:nvSpPr>
        <p:spPr>
          <a:xfrm>
            <a:off x="4191000" y="2143125"/>
            <a:ext cx="3810000" cy="342900"/>
          </a:xfrm>
          <a:prstGeom prst="rect">
            <a:avLst/>
          </a:prstGeom>
          <a:noFill/>
          <a:ln w="0">
            <a:noFill/>
            <a:prstDash val="solid"/>
          </a:ln>
        </p:spPr>
        <p:txBody>
          <a:bodyPr wrap="square" lIns="0" tIns="0" rIns="0" bIns="0" anchor="t">
            <a:noAutofit/>
          </a:bodyPr>
          <a:lstStyle/>
          <a:p>
            <a:pPr algn="ctr">
              <a:lnSpc>
                <a:spcPct val="100000"/>
              </a:lnSpc>
              <a:buNone/>
              <a:defRPr sz="2025" b="1">
                <a:solidFill>
                  <a:srgbClr val="111111"/>
                </a:solidFill>
                <a:latin typeface="Arial"/>
                <a:ea typeface="Arial"/>
                <a:cs typeface="Arial"/>
              </a:defRPr>
            </a:pPr>
            <a:r>
              <a:rPr sz="2025" b="1">
                <a:solidFill>
                  <a:srgbClr val="111111"/>
                </a:solidFill>
                <a:latin typeface="Arial"/>
                <a:ea typeface="Arial"/>
                <a:cs typeface="Arial"/>
              </a:rPr>
              <a:t>OTS + Ministers’ Mechanism</a:t>
            </a:r>
          </a:p>
        </p:txBody>
      </p:sp>
      <p:sp>
        <p:nvSpPr>
          <p:cNvPr id="12" name="direction-subtitle">
            <a:extLst>
              <a:ext uri="{FF2B5EF4-FFF2-40B4-BE49-F238E27FC236}">
                <a16:creationId xmlns:a16="http://schemas.microsoft.com/office/drawing/2014/main" id="{A25FE71A-F0E6-4F5E-81C0-6B86AB289007}"/>
              </a:ext>
            </a:extLst>
          </p:cNvPr>
          <p:cNvSpPr>
            <a:spLocks noGrp="1"/>
          </p:cNvSpPr>
          <p:nvPr/>
        </p:nvSpPr>
        <p:spPr>
          <a:xfrm>
            <a:off x="4191000" y="2505075"/>
            <a:ext cx="3810000" cy="209550"/>
          </a:xfrm>
          <a:prstGeom prst="rect">
            <a:avLst/>
          </a:prstGeom>
          <a:noFill/>
          <a:ln w="0">
            <a:noFill/>
            <a:prstDash val="solid"/>
          </a:ln>
        </p:spPr>
        <p:txBody>
          <a:bodyPr wrap="square" lIns="0" tIns="0" rIns="0" bIns="0" anchor="t">
            <a:noAutofit/>
          </a:bodyPr>
          <a:lstStyle/>
          <a:p>
            <a:pPr algn="ctr">
              <a:lnSpc>
                <a:spcPct val="100000"/>
              </a:lnSpc>
              <a:buNone/>
              <a:defRPr sz="1275" b="0">
                <a:solidFill>
                  <a:srgbClr val="5D6268"/>
                </a:solidFill>
                <a:latin typeface="Arial"/>
                <a:ea typeface="Arial"/>
                <a:cs typeface="Arial"/>
              </a:defRPr>
            </a:pPr>
            <a:r>
              <a:rPr sz="1275" b="0">
                <a:solidFill>
                  <a:srgbClr val="5D6268"/>
                </a:solidFill>
                <a:latin typeface="Arial"/>
                <a:ea typeface="Arial"/>
                <a:cs typeface="Arial"/>
              </a:rPr>
              <a:t>Political direction and the Green Vision</a:t>
            </a:r>
          </a:p>
        </p:txBody>
      </p:sp>
      <p:sp>
        <p:nvSpPr>
          <p:cNvPr id="13" name="dpi-node">
            <a:extLst>
              <a:ext uri="{FF2B5EF4-FFF2-40B4-BE49-F238E27FC236}">
                <a16:creationId xmlns:a16="http://schemas.microsoft.com/office/drawing/2014/main" id="{80FE7CDF-25CF-4C85-8ABD-03497569D72B}"/>
              </a:ext>
            </a:extLst>
          </p:cNvPr>
          <p:cNvSpPr>
            <a:spLocks noGrp="1"/>
          </p:cNvSpPr>
          <p:nvPr/>
        </p:nvSpPr>
        <p:spPr>
          <a:xfrm>
            <a:off x="4000500" y="3181350"/>
            <a:ext cx="4191000" cy="1066800"/>
          </a:xfrm>
          <a:prstGeom prst="rect">
            <a:avLst/>
          </a:prstGeom>
          <a:solidFill>
            <a:srgbClr val="0F5A50"/>
          </a:solidFill>
          <a:ln w="0">
            <a:noFill/>
            <a:prstDash val="solid"/>
          </a:ln>
        </p:spPr>
      </p:sp>
      <p:sp>
        <p:nvSpPr>
          <p:cNvPr id="14" name="dpi-title">
            <a:extLst>
              <a:ext uri="{FF2B5EF4-FFF2-40B4-BE49-F238E27FC236}">
                <a16:creationId xmlns:a16="http://schemas.microsoft.com/office/drawing/2014/main" id="{F33AF5CD-2A7B-42C7-8E35-3EB22F785364}"/>
              </a:ext>
            </a:extLst>
          </p:cNvPr>
          <p:cNvSpPr>
            <a:spLocks noGrp="1"/>
          </p:cNvSpPr>
          <p:nvPr/>
        </p:nvSpPr>
        <p:spPr>
          <a:xfrm>
            <a:off x="4191000" y="3381375"/>
            <a:ext cx="3810000" cy="342900"/>
          </a:xfrm>
          <a:prstGeom prst="rect">
            <a:avLst/>
          </a:prstGeom>
          <a:noFill/>
          <a:ln w="0">
            <a:noFill/>
            <a:prstDash val="solid"/>
          </a:ln>
        </p:spPr>
        <p:txBody>
          <a:bodyPr wrap="square" lIns="0" tIns="0" rIns="0" bIns="0" anchor="t">
            <a:noAutofit/>
          </a:bodyPr>
          <a:lstStyle/>
          <a:p>
            <a:pPr algn="ctr">
              <a:lnSpc>
                <a:spcPct val="100000"/>
              </a:lnSpc>
              <a:buNone/>
              <a:defRPr sz="2175" b="1">
                <a:solidFill>
                  <a:srgbClr val="FFFFFF"/>
                </a:solidFill>
                <a:latin typeface="Arial"/>
                <a:ea typeface="Arial"/>
                <a:cs typeface="Arial"/>
              </a:defRPr>
            </a:pPr>
            <a:r>
              <a:rPr sz="2175" b="1">
                <a:solidFill>
                  <a:srgbClr val="FFFFFF"/>
                </a:solidFill>
                <a:latin typeface="Arial"/>
                <a:ea typeface="Arial"/>
                <a:cs typeface="Arial"/>
              </a:rPr>
              <a:t>DPI PROGRAMME UNIT</a:t>
            </a:r>
          </a:p>
        </p:txBody>
      </p:sp>
      <p:sp>
        <p:nvSpPr>
          <p:cNvPr id="15" name="dpi-functions">
            <a:extLst>
              <a:ext uri="{FF2B5EF4-FFF2-40B4-BE49-F238E27FC236}">
                <a16:creationId xmlns:a16="http://schemas.microsoft.com/office/drawing/2014/main" id="{A23C5DE3-3309-4FC6-99F8-E9915D6CA0E8}"/>
              </a:ext>
            </a:extLst>
          </p:cNvPr>
          <p:cNvSpPr>
            <a:spLocks noGrp="1"/>
          </p:cNvSpPr>
          <p:nvPr/>
        </p:nvSpPr>
        <p:spPr>
          <a:xfrm>
            <a:off x="4248150" y="3829050"/>
            <a:ext cx="3695700" cy="266700"/>
          </a:xfrm>
          <a:prstGeom prst="rect">
            <a:avLst/>
          </a:prstGeom>
          <a:noFill/>
          <a:ln w="0">
            <a:noFill/>
            <a:prstDash val="solid"/>
          </a:ln>
        </p:spPr>
        <p:txBody>
          <a:bodyPr wrap="square" lIns="0" tIns="0" rIns="0" bIns="0" anchor="t">
            <a:noAutofit/>
          </a:bodyPr>
          <a:lstStyle/>
          <a:p>
            <a:pPr algn="ctr">
              <a:lnSpc>
                <a:spcPct val="100000"/>
              </a:lnSpc>
              <a:buNone/>
              <a:defRPr sz="1275" b="0">
                <a:solidFill>
                  <a:srgbClr val="FFFFFF"/>
                </a:solidFill>
                <a:latin typeface="Arial"/>
                <a:ea typeface="Arial"/>
                <a:cs typeface="Arial"/>
              </a:defRPr>
            </a:pPr>
            <a:r>
              <a:rPr sz="1275" b="0">
                <a:solidFill>
                  <a:srgbClr val="FFFFFF"/>
                </a:solidFill>
                <a:latin typeface="Arial"/>
                <a:ea typeface="Arial"/>
                <a:cs typeface="Arial"/>
              </a:rPr>
              <a:t>Project preparation · partner matching · quality assurance · results reporting</a:t>
            </a:r>
          </a:p>
        </p:txBody>
      </p:sp>
      <p:sp>
        <p:nvSpPr>
          <p:cNvPr id="16" name="bottom-node-1">
            <a:extLst>
              <a:ext uri="{FF2B5EF4-FFF2-40B4-BE49-F238E27FC236}">
                <a16:creationId xmlns:a16="http://schemas.microsoft.com/office/drawing/2014/main" id="{5E294BB4-B749-40E4-8721-74835F17EF00}"/>
              </a:ext>
            </a:extLst>
          </p:cNvPr>
          <p:cNvSpPr>
            <a:spLocks noGrp="1"/>
          </p:cNvSpPr>
          <p:nvPr/>
        </p:nvSpPr>
        <p:spPr>
          <a:xfrm>
            <a:off x="495300" y="4857750"/>
            <a:ext cx="3105150" cy="876300"/>
          </a:xfrm>
          <a:prstGeom prst="rect">
            <a:avLst/>
          </a:prstGeom>
          <a:solidFill>
            <a:srgbClr val="F1F2F0"/>
          </a:solidFill>
          <a:ln w="9525">
            <a:solidFill>
              <a:srgbClr val="B9BEC2"/>
            </a:solidFill>
            <a:prstDash val="solid"/>
          </a:ln>
        </p:spPr>
      </p:sp>
      <p:sp>
        <p:nvSpPr>
          <p:cNvPr id="17" name="bottom-node-1-title">
            <a:extLst>
              <a:ext uri="{FF2B5EF4-FFF2-40B4-BE49-F238E27FC236}">
                <a16:creationId xmlns:a16="http://schemas.microsoft.com/office/drawing/2014/main" id="{EA10F31A-898E-41F2-A2CF-14963747B263}"/>
              </a:ext>
            </a:extLst>
          </p:cNvPr>
          <p:cNvSpPr>
            <a:spLocks noGrp="1"/>
          </p:cNvSpPr>
          <p:nvPr/>
        </p:nvSpPr>
        <p:spPr>
          <a:xfrm>
            <a:off x="666750" y="5019675"/>
            <a:ext cx="2762250" cy="238125"/>
          </a:xfrm>
          <a:prstGeom prst="rect">
            <a:avLst/>
          </a:prstGeom>
          <a:noFill/>
          <a:ln w="0">
            <a:noFill/>
            <a:prstDash val="solid"/>
          </a:ln>
        </p:spPr>
        <p:txBody>
          <a:bodyPr wrap="square" lIns="0" tIns="0" rIns="0" bIns="0" anchor="t">
            <a:noAutofit/>
          </a:bodyPr>
          <a:lstStyle/>
          <a:p>
            <a:pPr algn="ctr">
              <a:lnSpc>
                <a:spcPct val="100000"/>
              </a:lnSpc>
              <a:buNone/>
              <a:defRPr sz="1350" b="1">
                <a:solidFill>
                  <a:srgbClr val="111111"/>
                </a:solidFill>
                <a:latin typeface="Arial"/>
                <a:ea typeface="Arial"/>
                <a:cs typeface="Arial"/>
              </a:defRPr>
            </a:pPr>
            <a:r>
              <a:rPr sz="1350" b="1">
                <a:solidFill>
                  <a:srgbClr val="111111"/>
                </a:solidFill>
                <a:latin typeface="Arial"/>
                <a:ea typeface="Arial"/>
                <a:cs typeface="Arial"/>
              </a:rPr>
              <a:t>NATIONAL FOCAL INSTITUTIONS</a:t>
            </a:r>
          </a:p>
        </p:txBody>
      </p:sp>
      <p:sp>
        <p:nvSpPr>
          <p:cNvPr id="18" name="bottom-node-1-subtitle">
            <a:extLst>
              <a:ext uri="{FF2B5EF4-FFF2-40B4-BE49-F238E27FC236}">
                <a16:creationId xmlns:a16="http://schemas.microsoft.com/office/drawing/2014/main" id="{5B279009-03D9-433A-AD93-30396AB51F3F}"/>
              </a:ext>
            </a:extLst>
          </p:cNvPr>
          <p:cNvSpPr>
            <a:spLocks noGrp="1"/>
          </p:cNvSpPr>
          <p:nvPr/>
        </p:nvSpPr>
        <p:spPr>
          <a:xfrm>
            <a:off x="666750" y="5343525"/>
            <a:ext cx="2762250" cy="247650"/>
          </a:xfrm>
          <a:prstGeom prst="rect">
            <a:avLst/>
          </a:prstGeom>
          <a:noFill/>
          <a:ln w="0">
            <a:noFill/>
            <a:prstDash val="solid"/>
          </a:ln>
        </p:spPr>
        <p:txBody>
          <a:bodyPr wrap="square" lIns="0" tIns="0" rIns="0" bIns="0" anchor="t">
            <a:normAutofit/>
          </a:bodyPr>
          <a:lstStyle/>
          <a:p>
            <a:pPr algn="ctr">
              <a:lnSpc>
                <a:spcPct val="100000"/>
              </a:lnSpc>
              <a:buNone/>
              <a:defRPr sz="1200" b="0">
                <a:solidFill>
                  <a:srgbClr val="5D6268"/>
                </a:solidFill>
                <a:latin typeface="Arial"/>
                <a:ea typeface="Arial"/>
                <a:cs typeface="Arial"/>
              </a:defRPr>
            </a:pPr>
            <a:r>
              <a:rPr sz="1200" b="0">
                <a:solidFill>
                  <a:srgbClr val="5D6268"/>
                </a:solidFill>
                <a:latin typeface="Arial"/>
                <a:ea typeface="Arial"/>
                <a:cs typeface="Arial"/>
              </a:rPr>
              <a:t>Technical ownership and data</a:t>
            </a:r>
          </a:p>
        </p:txBody>
      </p:sp>
      <p:sp>
        <p:nvSpPr>
          <p:cNvPr id="19" name="bottom-node-2">
            <a:extLst>
              <a:ext uri="{FF2B5EF4-FFF2-40B4-BE49-F238E27FC236}">
                <a16:creationId xmlns:a16="http://schemas.microsoft.com/office/drawing/2014/main" id="{8E89E6C1-A8FD-47C2-9715-FE259355DD37}"/>
              </a:ext>
            </a:extLst>
          </p:cNvPr>
          <p:cNvSpPr>
            <a:spLocks noGrp="1"/>
          </p:cNvSpPr>
          <p:nvPr/>
        </p:nvSpPr>
        <p:spPr>
          <a:xfrm>
            <a:off x="4543425" y="4857750"/>
            <a:ext cx="3105150" cy="876300"/>
          </a:xfrm>
          <a:prstGeom prst="rect">
            <a:avLst/>
          </a:prstGeom>
          <a:solidFill>
            <a:srgbClr val="DDEBE6"/>
          </a:solidFill>
          <a:ln w="9525">
            <a:solidFill>
              <a:srgbClr val="B9BEC2"/>
            </a:solidFill>
            <a:prstDash val="solid"/>
          </a:ln>
        </p:spPr>
      </p:sp>
      <p:sp>
        <p:nvSpPr>
          <p:cNvPr id="20" name="bottom-node-2-title">
            <a:extLst>
              <a:ext uri="{FF2B5EF4-FFF2-40B4-BE49-F238E27FC236}">
                <a16:creationId xmlns:a16="http://schemas.microsoft.com/office/drawing/2014/main" id="{45E71E16-09D1-446D-A68A-1F43FA4ABFCB}"/>
              </a:ext>
            </a:extLst>
          </p:cNvPr>
          <p:cNvSpPr>
            <a:spLocks noGrp="1"/>
          </p:cNvSpPr>
          <p:nvPr/>
        </p:nvSpPr>
        <p:spPr>
          <a:xfrm>
            <a:off x="4714875" y="5019675"/>
            <a:ext cx="2762250" cy="238125"/>
          </a:xfrm>
          <a:prstGeom prst="rect">
            <a:avLst/>
          </a:prstGeom>
          <a:noFill/>
          <a:ln w="0">
            <a:noFill/>
            <a:prstDash val="solid"/>
          </a:ln>
        </p:spPr>
        <p:txBody>
          <a:bodyPr wrap="square" lIns="0" tIns="0" rIns="0" bIns="0" anchor="t">
            <a:noAutofit/>
          </a:bodyPr>
          <a:lstStyle/>
          <a:p>
            <a:pPr algn="ctr">
              <a:lnSpc>
                <a:spcPct val="100000"/>
              </a:lnSpc>
              <a:buNone/>
              <a:defRPr sz="1350" b="1">
                <a:solidFill>
                  <a:srgbClr val="0F5A50"/>
                </a:solidFill>
                <a:latin typeface="Arial"/>
                <a:ea typeface="Arial"/>
                <a:cs typeface="Arial"/>
              </a:defRPr>
            </a:pPr>
            <a:r>
              <a:rPr sz="1350" b="1">
                <a:solidFill>
                  <a:srgbClr val="0F5A50"/>
                </a:solidFill>
                <a:latin typeface="Arial"/>
                <a:ea typeface="Arial"/>
                <a:cs typeface="Arial"/>
              </a:rPr>
              <a:t>PILOT LANDSCAPE PORTFOLIO</a:t>
            </a:r>
          </a:p>
        </p:txBody>
      </p:sp>
      <p:sp>
        <p:nvSpPr>
          <p:cNvPr id="21" name="bottom-node-2-subtitle">
            <a:extLst>
              <a:ext uri="{FF2B5EF4-FFF2-40B4-BE49-F238E27FC236}">
                <a16:creationId xmlns:a16="http://schemas.microsoft.com/office/drawing/2014/main" id="{4A8343C2-8B7B-4080-A4BA-C6E81D8F2AD8}"/>
              </a:ext>
            </a:extLst>
          </p:cNvPr>
          <p:cNvSpPr>
            <a:spLocks noGrp="1"/>
          </p:cNvSpPr>
          <p:nvPr/>
        </p:nvSpPr>
        <p:spPr>
          <a:xfrm>
            <a:off x="4714875" y="5343525"/>
            <a:ext cx="2762250" cy="247650"/>
          </a:xfrm>
          <a:prstGeom prst="rect">
            <a:avLst/>
          </a:prstGeom>
          <a:noFill/>
          <a:ln w="0">
            <a:noFill/>
            <a:prstDash val="solid"/>
          </a:ln>
        </p:spPr>
        <p:txBody>
          <a:bodyPr wrap="square" lIns="0" tIns="0" rIns="0" bIns="0" anchor="t">
            <a:normAutofit/>
          </a:bodyPr>
          <a:lstStyle/>
          <a:p>
            <a:pPr algn="ctr">
              <a:lnSpc>
                <a:spcPct val="100000"/>
              </a:lnSpc>
              <a:buNone/>
              <a:defRPr sz="1200" b="0">
                <a:solidFill>
                  <a:srgbClr val="5D6268"/>
                </a:solidFill>
                <a:latin typeface="Arial"/>
                <a:ea typeface="Arial"/>
                <a:cs typeface="Arial"/>
              </a:defRPr>
            </a:pPr>
            <a:r>
              <a:rPr sz="1200" b="0">
                <a:solidFill>
                  <a:srgbClr val="5D6268"/>
                </a:solidFill>
                <a:latin typeface="Arial"/>
                <a:ea typeface="Arial"/>
                <a:cs typeface="Arial"/>
              </a:rPr>
              <a:t>Investment-ready projects</a:t>
            </a:r>
          </a:p>
        </p:txBody>
      </p:sp>
      <p:sp>
        <p:nvSpPr>
          <p:cNvPr id="22" name="bottom-node-3">
            <a:extLst>
              <a:ext uri="{FF2B5EF4-FFF2-40B4-BE49-F238E27FC236}">
                <a16:creationId xmlns:a16="http://schemas.microsoft.com/office/drawing/2014/main" id="{B75E79EA-3FAA-4F19-B886-EC283543BB2A}"/>
              </a:ext>
            </a:extLst>
          </p:cNvPr>
          <p:cNvSpPr>
            <a:spLocks noGrp="1"/>
          </p:cNvSpPr>
          <p:nvPr/>
        </p:nvSpPr>
        <p:spPr>
          <a:xfrm>
            <a:off x="8591550" y="4857750"/>
            <a:ext cx="3105150" cy="876300"/>
          </a:xfrm>
          <a:prstGeom prst="rect">
            <a:avLst/>
          </a:prstGeom>
          <a:solidFill>
            <a:srgbClr val="F1F2F0"/>
          </a:solidFill>
          <a:ln w="9525">
            <a:solidFill>
              <a:srgbClr val="B9BEC2"/>
            </a:solidFill>
            <a:prstDash val="solid"/>
          </a:ln>
        </p:spPr>
      </p:sp>
      <p:sp>
        <p:nvSpPr>
          <p:cNvPr id="23" name="bottom-node-3-title">
            <a:extLst>
              <a:ext uri="{FF2B5EF4-FFF2-40B4-BE49-F238E27FC236}">
                <a16:creationId xmlns:a16="http://schemas.microsoft.com/office/drawing/2014/main" id="{F7F352D1-631F-4359-8A4F-9695DDC3D1E1}"/>
              </a:ext>
            </a:extLst>
          </p:cNvPr>
          <p:cNvSpPr>
            <a:spLocks noGrp="1"/>
          </p:cNvSpPr>
          <p:nvPr/>
        </p:nvSpPr>
        <p:spPr>
          <a:xfrm>
            <a:off x="8763000" y="5019675"/>
            <a:ext cx="2762250" cy="238125"/>
          </a:xfrm>
          <a:prstGeom prst="rect">
            <a:avLst/>
          </a:prstGeom>
          <a:noFill/>
          <a:ln w="0">
            <a:noFill/>
            <a:prstDash val="solid"/>
          </a:ln>
        </p:spPr>
        <p:txBody>
          <a:bodyPr wrap="square" lIns="0" tIns="0" rIns="0" bIns="0" anchor="t">
            <a:noAutofit/>
          </a:bodyPr>
          <a:lstStyle/>
          <a:p>
            <a:pPr algn="ctr">
              <a:lnSpc>
                <a:spcPct val="100000"/>
              </a:lnSpc>
              <a:buNone/>
              <a:defRPr sz="1350" b="1">
                <a:solidFill>
                  <a:srgbClr val="111111"/>
                </a:solidFill>
                <a:latin typeface="Arial"/>
                <a:ea typeface="Arial"/>
                <a:cs typeface="Arial"/>
              </a:defRPr>
            </a:pPr>
            <a:r>
              <a:rPr sz="1350" b="1">
                <a:solidFill>
                  <a:srgbClr val="111111"/>
                </a:solidFill>
                <a:latin typeface="Arial"/>
                <a:ea typeface="Arial"/>
                <a:cs typeface="Arial"/>
              </a:rPr>
              <a:t>FINANCE + DELIVERY</a:t>
            </a:r>
          </a:p>
        </p:txBody>
      </p:sp>
      <p:sp>
        <p:nvSpPr>
          <p:cNvPr id="24" name="bottom-node-3-subtitle">
            <a:extLst>
              <a:ext uri="{FF2B5EF4-FFF2-40B4-BE49-F238E27FC236}">
                <a16:creationId xmlns:a16="http://schemas.microsoft.com/office/drawing/2014/main" id="{08D42228-3202-4AFB-8999-C912348F89B1}"/>
              </a:ext>
            </a:extLst>
          </p:cNvPr>
          <p:cNvSpPr>
            <a:spLocks noGrp="1"/>
          </p:cNvSpPr>
          <p:nvPr/>
        </p:nvSpPr>
        <p:spPr>
          <a:xfrm>
            <a:off x="8763000" y="5343525"/>
            <a:ext cx="2762250" cy="247650"/>
          </a:xfrm>
          <a:prstGeom prst="rect">
            <a:avLst/>
          </a:prstGeom>
          <a:noFill/>
          <a:ln w="0">
            <a:noFill/>
            <a:prstDash val="solid"/>
          </a:ln>
        </p:spPr>
        <p:txBody>
          <a:bodyPr wrap="square" lIns="0" tIns="0" rIns="0" bIns="0" anchor="t">
            <a:normAutofit fontScale="80978" lnSpcReduction="10000"/>
          </a:bodyPr>
          <a:lstStyle/>
          <a:p>
            <a:pPr algn="ctr">
              <a:lnSpc>
                <a:spcPct val="100000"/>
              </a:lnSpc>
              <a:buNone/>
              <a:defRPr sz="1200" b="0">
                <a:solidFill>
                  <a:srgbClr val="5D6268"/>
                </a:solidFill>
                <a:latin typeface="Arial"/>
                <a:ea typeface="Arial"/>
                <a:cs typeface="Arial"/>
              </a:defRPr>
            </a:pPr>
            <a:r>
              <a:rPr sz="1200" b="0">
                <a:solidFill>
                  <a:srgbClr val="5D6268"/>
                </a:solidFill>
                <a:latin typeface="Arial"/>
                <a:ea typeface="Arial"/>
                <a:cs typeface="Arial"/>
              </a:rPr>
              <a:t>TİKA, FAO, UNDP, World Bank, private sector</a:t>
            </a:r>
          </a:p>
        </p:txBody>
      </p:sp>
      <p:sp>
        <p:nvSpPr>
          <p:cNvPr id="25" name="dpi-takeaway">
            <a:extLst>
              <a:ext uri="{FF2B5EF4-FFF2-40B4-BE49-F238E27FC236}">
                <a16:creationId xmlns:a16="http://schemas.microsoft.com/office/drawing/2014/main" id="{CB25DF22-D92C-4F04-ABFA-E199B6A7A1E0}"/>
              </a:ext>
            </a:extLst>
          </p:cNvPr>
          <p:cNvSpPr>
            <a:spLocks noGrp="1"/>
          </p:cNvSpPr>
          <p:nvPr/>
        </p:nvSpPr>
        <p:spPr>
          <a:xfrm>
            <a:off x="457200" y="6019800"/>
            <a:ext cx="8572500" cy="323850"/>
          </a:xfrm>
          <a:prstGeom prst="rect">
            <a:avLst/>
          </a:prstGeom>
          <a:noFill/>
          <a:ln w="0">
            <a:noFill/>
            <a:prstDash val="solid"/>
          </a:ln>
        </p:spPr>
        <p:txBody>
          <a:bodyPr wrap="square" lIns="0" tIns="0" rIns="0" bIns="0" anchor="t">
            <a:noAutofit/>
          </a:bodyPr>
          <a:lstStyle/>
          <a:p>
            <a:pPr algn="l">
              <a:lnSpc>
                <a:spcPct val="100000"/>
              </a:lnSpc>
              <a:buNone/>
              <a:defRPr sz="1875" b="1">
                <a:solidFill>
                  <a:srgbClr val="0F5A50"/>
                </a:solidFill>
                <a:latin typeface="Arial"/>
                <a:ea typeface="Arial"/>
                <a:cs typeface="Arial"/>
              </a:defRPr>
            </a:pPr>
            <a:r>
              <a:rPr sz="1875" b="1">
                <a:solidFill>
                  <a:srgbClr val="0F5A50"/>
                </a:solidFill>
                <a:latin typeface="Arial"/>
                <a:ea typeface="Arial"/>
                <a:cs typeface="Arial"/>
              </a:rPr>
              <a:t>The goal is a common results framework—not a new bureaucracy.</a:t>
            </a:r>
          </a:p>
        </p:txBody>
      </p:sp>
    </p:spTree>
    <p:extLst>
      <p:ext uri="{BB962C8B-B14F-4D97-AF65-F5344CB8AC3E}">
        <p14:creationId xmlns:p14="http://schemas.microsoft.com/office/powerpoint/2010/main" val="1038124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D86DBBF-AA3F-276D-022C-4B7C5A9924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046" y="2124978"/>
            <a:ext cx="9022898" cy="1925912"/>
          </a:xfrm>
          <a:prstGeom prst="rect">
            <a:avLst/>
          </a:prstGeom>
        </p:spPr>
      </p:pic>
    </p:spTree>
    <p:extLst>
      <p:ext uri="{BB962C8B-B14F-4D97-AF65-F5344CB8AC3E}">
        <p14:creationId xmlns:p14="http://schemas.microsoft.com/office/powerpoint/2010/main" val="3743216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28600"/>
            <a:ext cx="6400800" cy="201168"/>
          </a:xfrm>
          <a:prstGeom prst="rect">
            <a:avLst/>
          </a:prstGeom>
          <a:noFill/>
        </p:spPr>
        <p:txBody>
          <a:bodyPr wrap="square" lIns="0" tIns="0" rIns="0" bIns="0" anchor="t">
            <a:spAutoFit/>
          </a:bodyPr>
          <a:lstStyle/>
          <a:p>
            <a:pPr algn="l"/>
            <a:r>
              <a:rPr sz="1000" b="1">
                <a:solidFill>
                  <a:srgbClr val="0F5A50"/>
                </a:solidFill>
                <a:latin typeface="Arial"/>
              </a:rPr>
              <a:t>OTS GREEN VISION · RIO CONVENTIONS SYNERGY</a:t>
            </a:r>
          </a:p>
        </p:txBody>
      </p:sp>
      <p:sp>
        <p:nvSpPr>
          <p:cNvPr id="3" name="TextBox 2"/>
          <p:cNvSpPr txBox="1"/>
          <p:nvPr/>
        </p:nvSpPr>
        <p:spPr>
          <a:xfrm>
            <a:off x="457200" y="576072"/>
            <a:ext cx="7955279" cy="475488"/>
          </a:xfrm>
          <a:prstGeom prst="rect">
            <a:avLst/>
          </a:prstGeom>
          <a:noFill/>
        </p:spPr>
        <p:txBody>
          <a:bodyPr wrap="square" lIns="0" tIns="0" rIns="0" bIns="0" anchor="t">
            <a:spAutoFit/>
          </a:bodyPr>
          <a:lstStyle/>
          <a:p>
            <a:pPr algn="l"/>
            <a:r>
              <a:rPr sz="3000" b="1">
                <a:solidFill>
                  <a:srgbClr val="111111"/>
                </a:solidFill>
                <a:latin typeface="Arial"/>
              </a:rPr>
              <a:t>About İsmail Belen</a:t>
            </a:r>
          </a:p>
        </p:txBody>
      </p:sp>
      <p:sp>
        <p:nvSpPr>
          <p:cNvPr id="4" name="TextBox 3"/>
          <p:cNvSpPr txBox="1"/>
          <p:nvPr/>
        </p:nvSpPr>
        <p:spPr>
          <a:xfrm>
            <a:off x="457200" y="1078992"/>
            <a:ext cx="9875520" cy="292608"/>
          </a:xfrm>
          <a:prstGeom prst="rect">
            <a:avLst/>
          </a:prstGeom>
          <a:noFill/>
        </p:spPr>
        <p:txBody>
          <a:bodyPr wrap="square" lIns="0" tIns="0" rIns="0" bIns="0" anchor="t">
            <a:spAutoFit/>
          </a:bodyPr>
          <a:lstStyle/>
          <a:p>
            <a:pPr algn="l"/>
            <a:r>
              <a:rPr sz="1600" b="0">
                <a:solidFill>
                  <a:srgbClr val="525B60"/>
                </a:solidFill>
                <a:latin typeface="Arial"/>
              </a:rPr>
              <a:t>Forest Engineer (MSc.) · Public Management Expert (MSc.)</a:t>
            </a:r>
          </a:p>
        </p:txBody>
      </p:sp>
      <p:sp>
        <p:nvSpPr>
          <p:cNvPr id="5" name="Rectangle 4"/>
          <p:cNvSpPr/>
          <p:nvPr/>
        </p:nvSpPr>
        <p:spPr>
          <a:xfrm>
            <a:off x="457200" y="1444752"/>
            <a:ext cx="11274552" cy="10972"/>
          </a:xfrm>
          <a:prstGeom prst="rect">
            <a:avLst/>
          </a:prstGeom>
          <a:solidFill>
            <a:srgbClr val="B9BEC2"/>
          </a:solidFill>
          <a:ln>
            <a:solidFill>
              <a:srgbClr val="B9BEC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914400" y="1975104"/>
            <a:ext cx="10332720" cy="22860"/>
          </a:xfrm>
          <a:prstGeom prst="rect">
            <a:avLst/>
          </a:prstGeom>
          <a:solidFill>
            <a:srgbClr val="B9BEC2"/>
          </a:solidFill>
          <a:ln>
            <a:solidFill>
              <a:srgbClr val="B9BEC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947672" y="1755648"/>
            <a:ext cx="402336" cy="402336"/>
          </a:xfrm>
          <a:prstGeom prst="ellipse">
            <a:avLst/>
          </a:prstGeom>
          <a:solidFill>
            <a:srgbClr val="156082"/>
          </a:solidFill>
          <a:ln>
            <a:solidFill>
              <a:srgbClr val="15608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1</a:t>
            </a:r>
          </a:p>
        </p:txBody>
      </p:sp>
      <p:sp>
        <p:nvSpPr>
          <p:cNvPr id="8" name="Rounded Rectangle 7"/>
          <p:cNvSpPr/>
          <p:nvPr/>
        </p:nvSpPr>
        <p:spPr>
          <a:xfrm>
            <a:off x="475488" y="2267712"/>
            <a:ext cx="3346704" cy="3419856"/>
          </a:xfrm>
          <a:prstGeom prst="roundRect">
            <a:avLst/>
          </a:prstGeom>
          <a:solidFill>
            <a:srgbClr val="E8F1F5"/>
          </a:solidFill>
          <a:ln>
            <a:solidFill>
              <a:srgbClr val="E8F1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76656" y="2487168"/>
            <a:ext cx="2944368" cy="411480"/>
          </a:xfrm>
          <a:prstGeom prst="rect">
            <a:avLst/>
          </a:prstGeom>
          <a:noFill/>
        </p:spPr>
        <p:txBody>
          <a:bodyPr wrap="square" lIns="0" tIns="0" rIns="0" bIns="0" anchor="t">
            <a:spAutoFit/>
          </a:bodyPr>
          <a:lstStyle/>
          <a:p>
            <a:pPr algn="l"/>
            <a:r>
              <a:rPr sz="1300" b="1">
                <a:solidFill>
                  <a:srgbClr val="156082"/>
                </a:solidFill>
                <a:latin typeface="Arial"/>
              </a:rPr>
              <a:t>EDUCATION</a:t>
            </a:r>
          </a:p>
        </p:txBody>
      </p:sp>
      <p:sp>
        <p:nvSpPr>
          <p:cNvPr id="10" name="TextBox 9"/>
          <p:cNvSpPr txBox="1"/>
          <p:nvPr/>
        </p:nvSpPr>
        <p:spPr>
          <a:xfrm>
            <a:off x="676656" y="2999232"/>
            <a:ext cx="841248" cy="283464"/>
          </a:xfrm>
          <a:prstGeom prst="rect">
            <a:avLst/>
          </a:prstGeom>
          <a:noFill/>
        </p:spPr>
        <p:txBody>
          <a:bodyPr wrap="square" lIns="0" tIns="0" rIns="0" bIns="0" anchor="t">
            <a:spAutoFit/>
          </a:bodyPr>
          <a:lstStyle/>
          <a:p>
            <a:pPr algn="l"/>
            <a:r>
              <a:rPr sz="1100" b="1">
                <a:solidFill>
                  <a:srgbClr val="156082"/>
                </a:solidFill>
                <a:latin typeface="Arial"/>
              </a:rPr>
              <a:t>1991</a:t>
            </a:r>
          </a:p>
        </p:txBody>
      </p:sp>
      <p:sp>
        <p:nvSpPr>
          <p:cNvPr id="11" name="TextBox 10"/>
          <p:cNvSpPr txBox="1"/>
          <p:nvPr/>
        </p:nvSpPr>
        <p:spPr>
          <a:xfrm>
            <a:off x="1517904" y="2999232"/>
            <a:ext cx="2084831" cy="548640"/>
          </a:xfrm>
          <a:prstGeom prst="rect">
            <a:avLst/>
          </a:prstGeom>
          <a:noFill/>
        </p:spPr>
        <p:txBody>
          <a:bodyPr wrap="square" lIns="0" tIns="0" rIns="0" bIns="0" anchor="t">
            <a:spAutoFit/>
          </a:bodyPr>
          <a:lstStyle/>
          <a:p>
            <a:pPr algn="l"/>
            <a:r>
              <a:rPr sz="1200" b="0">
                <a:solidFill>
                  <a:srgbClr val="111111"/>
                </a:solidFill>
                <a:latin typeface="Arial"/>
              </a:rPr>
              <a:t>BSc in Forest Engineering</a:t>
            </a:r>
          </a:p>
        </p:txBody>
      </p:sp>
      <p:sp>
        <p:nvSpPr>
          <p:cNvPr id="12" name="TextBox 11"/>
          <p:cNvSpPr txBox="1"/>
          <p:nvPr/>
        </p:nvSpPr>
        <p:spPr>
          <a:xfrm>
            <a:off x="676656" y="3657600"/>
            <a:ext cx="841248" cy="283464"/>
          </a:xfrm>
          <a:prstGeom prst="rect">
            <a:avLst/>
          </a:prstGeom>
          <a:noFill/>
        </p:spPr>
        <p:txBody>
          <a:bodyPr wrap="square" lIns="0" tIns="0" rIns="0" bIns="0" anchor="t">
            <a:spAutoFit/>
          </a:bodyPr>
          <a:lstStyle/>
          <a:p>
            <a:pPr algn="l"/>
            <a:r>
              <a:rPr sz="1100" b="1">
                <a:solidFill>
                  <a:srgbClr val="156082"/>
                </a:solidFill>
                <a:latin typeface="Arial"/>
              </a:rPr>
              <a:t>2002</a:t>
            </a:r>
          </a:p>
        </p:txBody>
      </p:sp>
      <p:sp>
        <p:nvSpPr>
          <p:cNvPr id="13" name="TextBox 12"/>
          <p:cNvSpPr txBox="1"/>
          <p:nvPr/>
        </p:nvSpPr>
        <p:spPr>
          <a:xfrm>
            <a:off x="1517904" y="3657600"/>
            <a:ext cx="2084831" cy="548640"/>
          </a:xfrm>
          <a:prstGeom prst="rect">
            <a:avLst/>
          </a:prstGeom>
          <a:noFill/>
        </p:spPr>
        <p:txBody>
          <a:bodyPr wrap="square" lIns="0" tIns="0" rIns="0" bIns="0" anchor="t">
            <a:spAutoFit/>
          </a:bodyPr>
          <a:lstStyle/>
          <a:p>
            <a:pPr algn="l"/>
            <a:r>
              <a:rPr sz="1200" b="0">
                <a:solidFill>
                  <a:srgbClr val="111111"/>
                </a:solidFill>
                <a:latin typeface="Arial"/>
              </a:rPr>
              <a:t>MSc in Applied Science</a:t>
            </a:r>
          </a:p>
        </p:txBody>
      </p:sp>
      <p:sp>
        <p:nvSpPr>
          <p:cNvPr id="14" name="TextBox 13"/>
          <p:cNvSpPr txBox="1"/>
          <p:nvPr/>
        </p:nvSpPr>
        <p:spPr>
          <a:xfrm>
            <a:off x="676656" y="4315968"/>
            <a:ext cx="841248" cy="283464"/>
          </a:xfrm>
          <a:prstGeom prst="rect">
            <a:avLst/>
          </a:prstGeom>
          <a:noFill/>
        </p:spPr>
        <p:txBody>
          <a:bodyPr wrap="square" lIns="0" tIns="0" rIns="0" bIns="0" anchor="t">
            <a:spAutoFit/>
          </a:bodyPr>
          <a:lstStyle/>
          <a:p>
            <a:pPr algn="l"/>
            <a:r>
              <a:rPr sz="1100" b="1">
                <a:solidFill>
                  <a:srgbClr val="156082"/>
                </a:solidFill>
                <a:latin typeface="Arial"/>
              </a:rPr>
              <a:t>2010</a:t>
            </a:r>
          </a:p>
        </p:txBody>
      </p:sp>
      <p:sp>
        <p:nvSpPr>
          <p:cNvPr id="15" name="TextBox 14"/>
          <p:cNvSpPr txBox="1"/>
          <p:nvPr/>
        </p:nvSpPr>
        <p:spPr>
          <a:xfrm>
            <a:off x="1517904" y="4315968"/>
            <a:ext cx="2084831" cy="548640"/>
          </a:xfrm>
          <a:prstGeom prst="rect">
            <a:avLst/>
          </a:prstGeom>
          <a:noFill/>
        </p:spPr>
        <p:txBody>
          <a:bodyPr wrap="square" lIns="0" tIns="0" rIns="0" bIns="0" anchor="t">
            <a:spAutoFit/>
          </a:bodyPr>
          <a:lstStyle/>
          <a:p>
            <a:pPr algn="l"/>
            <a:r>
              <a:rPr sz="1200" b="0">
                <a:solidFill>
                  <a:srgbClr val="111111"/>
                </a:solidFill>
                <a:latin typeface="Arial"/>
              </a:rPr>
              <a:t>MSc in Public Management</a:t>
            </a:r>
          </a:p>
        </p:txBody>
      </p:sp>
      <p:sp>
        <p:nvSpPr>
          <p:cNvPr id="16" name="TextBox 15"/>
          <p:cNvSpPr txBox="1"/>
          <p:nvPr/>
        </p:nvSpPr>
        <p:spPr>
          <a:xfrm>
            <a:off x="676656" y="4974336"/>
            <a:ext cx="841248" cy="283464"/>
          </a:xfrm>
          <a:prstGeom prst="rect">
            <a:avLst/>
          </a:prstGeom>
          <a:noFill/>
        </p:spPr>
        <p:txBody>
          <a:bodyPr wrap="square" lIns="0" tIns="0" rIns="0" bIns="0" anchor="t">
            <a:spAutoFit/>
          </a:bodyPr>
          <a:lstStyle/>
          <a:p>
            <a:pPr algn="l"/>
            <a:r>
              <a:rPr sz="1100" b="1">
                <a:solidFill>
                  <a:srgbClr val="156082"/>
                </a:solidFill>
                <a:latin typeface="Arial"/>
              </a:rPr>
              <a:t>2013</a:t>
            </a:r>
          </a:p>
        </p:txBody>
      </p:sp>
      <p:sp>
        <p:nvSpPr>
          <p:cNvPr id="17" name="TextBox 16"/>
          <p:cNvSpPr txBox="1"/>
          <p:nvPr/>
        </p:nvSpPr>
        <p:spPr>
          <a:xfrm>
            <a:off x="1517904" y="4974336"/>
            <a:ext cx="2084831" cy="548640"/>
          </a:xfrm>
          <a:prstGeom prst="rect">
            <a:avLst/>
          </a:prstGeom>
          <a:noFill/>
        </p:spPr>
        <p:txBody>
          <a:bodyPr wrap="square" lIns="0" tIns="0" rIns="0" bIns="0" anchor="t">
            <a:spAutoFit/>
          </a:bodyPr>
          <a:lstStyle/>
          <a:p>
            <a:pPr algn="l"/>
            <a:r>
              <a:rPr sz="1200" b="0">
                <a:solidFill>
                  <a:srgbClr val="111111"/>
                </a:solidFill>
                <a:latin typeface="Arial"/>
              </a:rPr>
              <a:t>Harvard senior managers programme</a:t>
            </a:r>
          </a:p>
        </p:txBody>
      </p:sp>
      <p:sp>
        <p:nvSpPr>
          <p:cNvPr id="18" name="Oval 17"/>
          <p:cNvSpPr/>
          <p:nvPr/>
        </p:nvSpPr>
        <p:spPr>
          <a:xfrm>
            <a:off x="5897880" y="1755648"/>
            <a:ext cx="402336" cy="402336"/>
          </a:xfrm>
          <a:prstGeom prst="ellipse">
            <a:avLst/>
          </a:prstGeom>
          <a:solidFill>
            <a:srgbClr val="0F5A50"/>
          </a:solidFill>
          <a:ln>
            <a:solidFill>
              <a:srgbClr val="0F5A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2</a:t>
            </a:r>
          </a:p>
        </p:txBody>
      </p:sp>
      <p:sp>
        <p:nvSpPr>
          <p:cNvPr id="19" name="Rounded Rectangle 18"/>
          <p:cNvSpPr/>
          <p:nvPr/>
        </p:nvSpPr>
        <p:spPr>
          <a:xfrm>
            <a:off x="4425696" y="2267712"/>
            <a:ext cx="3346704" cy="3419856"/>
          </a:xfrm>
          <a:prstGeom prst="roundRect">
            <a:avLst/>
          </a:prstGeom>
          <a:solidFill>
            <a:srgbClr val="E8F1EE"/>
          </a:solidFill>
          <a:ln>
            <a:solidFill>
              <a:srgbClr val="E8F1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4626864" y="2487168"/>
            <a:ext cx="2944368" cy="411480"/>
          </a:xfrm>
          <a:prstGeom prst="rect">
            <a:avLst/>
          </a:prstGeom>
          <a:noFill/>
        </p:spPr>
        <p:txBody>
          <a:bodyPr wrap="square" lIns="0" tIns="0" rIns="0" bIns="0" anchor="t">
            <a:spAutoFit/>
          </a:bodyPr>
          <a:lstStyle/>
          <a:p>
            <a:pPr algn="l"/>
            <a:r>
              <a:rPr sz="1300" b="1">
                <a:solidFill>
                  <a:srgbClr val="0F5A50"/>
                </a:solidFill>
                <a:latin typeface="Arial"/>
              </a:rPr>
              <a:t>PUBLIC SERVICE</a:t>
            </a:r>
          </a:p>
        </p:txBody>
      </p:sp>
      <p:sp>
        <p:nvSpPr>
          <p:cNvPr id="21" name="TextBox 20"/>
          <p:cNvSpPr txBox="1"/>
          <p:nvPr/>
        </p:nvSpPr>
        <p:spPr>
          <a:xfrm>
            <a:off x="4626864" y="2999232"/>
            <a:ext cx="841248" cy="283464"/>
          </a:xfrm>
          <a:prstGeom prst="rect">
            <a:avLst/>
          </a:prstGeom>
          <a:noFill/>
        </p:spPr>
        <p:txBody>
          <a:bodyPr wrap="square" lIns="0" tIns="0" rIns="0" bIns="0" anchor="t">
            <a:spAutoFit/>
          </a:bodyPr>
          <a:lstStyle/>
          <a:p>
            <a:pPr algn="l"/>
            <a:r>
              <a:rPr sz="1100" b="1">
                <a:solidFill>
                  <a:srgbClr val="0F5A50"/>
                </a:solidFill>
                <a:latin typeface="Arial"/>
              </a:rPr>
              <a:t>1992–2002</a:t>
            </a:r>
          </a:p>
        </p:txBody>
      </p:sp>
      <p:sp>
        <p:nvSpPr>
          <p:cNvPr id="22" name="TextBox 21"/>
          <p:cNvSpPr txBox="1"/>
          <p:nvPr/>
        </p:nvSpPr>
        <p:spPr>
          <a:xfrm>
            <a:off x="5468112" y="2999232"/>
            <a:ext cx="2084831" cy="548640"/>
          </a:xfrm>
          <a:prstGeom prst="rect">
            <a:avLst/>
          </a:prstGeom>
          <a:noFill/>
        </p:spPr>
        <p:txBody>
          <a:bodyPr wrap="square" lIns="0" tIns="0" rIns="0" bIns="0" anchor="t">
            <a:spAutoFit/>
          </a:bodyPr>
          <a:lstStyle/>
          <a:p>
            <a:pPr algn="l"/>
            <a:r>
              <a:rPr sz="1200" b="0">
                <a:solidFill>
                  <a:srgbClr val="111111"/>
                </a:solidFill>
                <a:latin typeface="Arial"/>
              </a:rPr>
              <a:t>Field forestry and technical posts</a:t>
            </a:r>
          </a:p>
        </p:txBody>
      </p:sp>
      <p:sp>
        <p:nvSpPr>
          <p:cNvPr id="23" name="TextBox 22"/>
          <p:cNvSpPr txBox="1"/>
          <p:nvPr/>
        </p:nvSpPr>
        <p:spPr>
          <a:xfrm>
            <a:off x="4626864" y="3657600"/>
            <a:ext cx="841248" cy="283464"/>
          </a:xfrm>
          <a:prstGeom prst="rect">
            <a:avLst/>
          </a:prstGeom>
          <a:noFill/>
        </p:spPr>
        <p:txBody>
          <a:bodyPr wrap="square" lIns="0" tIns="0" rIns="0" bIns="0" anchor="t">
            <a:spAutoFit/>
          </a:bodyPr>
          <a:lstStyle/>
          <a:p>
            <a:pPr algn="l"/>
            <a:r>
              <a:rPr sz="1100" b="1">
                <a:solidFill>
                  <a:srgbClr val="0F5A50"/>
                </a:solidFill>
                <a:latin typeface="Arial"/>
              </a:rPr>
              <a:t>2003–2015</a:t>
            </a:r>
          </a:p>
        </p:txBody>
      </p:sp>
      <p:sp>
        <p:nvSpPr>
          <p:cNvPr id="24" name="TextBox 23"/>
          <p:cNvSpPr txBox="1"/>
          <p:nvPr/>
        </p:nvSpPr>
        <p:spPr>
          <a:xfrm>
            <a:off x="5468112" y="3657600"/>
            <a:ext cx="2084831" cy="184666"/>
          </a:xfrm>
          <a:prstGeom prst="rect">
            <a:avLst/>
          </a:prstGeom>
          <a:noFill/>
        </p:spPr>
        <p:txBody>
          <a:bodyPr wrap="square" lIns="0" tIns="0" rIns="0" bIns="0" anchor="t">
            <a:spAutoFit/>
          </a:bodyPr>
          <a:lstStyle/>
          <a:p>
            <a:pPr algn="l"/>
            <a:r>
              <a:rPr lang="tr-TR" sz="1200" dirty="0">
                <a:solidFill>
                  <a:srgbClr val="111111"/>
                </a:solidFill>
                <a:latin typeface="Arial"/>
              </a:rPr>
              <a:t>A</a:t>
            </a:r>
            <a:r>
              <a:rPr sz="1200" b="0" dirty="0" err="1">
                <a:solidFill>
                  <a:srgbClr val="111111"/>
                </a:solidFill>
                <a:latin typeface="Arial"/>
              </a:rPr>
              <a:t>dministrative</a:t>
            </a:r>
            <a:r>
              <a:rPr sz="1200" b="0" dirty="0">
                <a:solidFill>
                  <a:srgbClr val="111111"/>
                </a:solidFill>
                <a:latin typeface="Arial"/>
              </a:rPr>
              <a:t> roles</a:t>
            </a:r>
          </a:p>
        </p:txBody>
      </p:sp>
      <p:sp>
        <p:nvSpPr>
          <p:cNvPr id="25" name="TextBox 24"/>
          <p:cNvSpPr txBox="1"/>
          <p:nvPr/>
        </p:nvSpPr>
        <p:spPr>
          <a:xfrm>
            <a:off x="4626864" y="4315968"/>
            <a:ext cx="841248" cy="283464"/>
          </a:xfrm>
          <a:prstGeom prst="rect">
            <a:avLst/>
          </a:prstGeom>
          <a:noFill/>
        </p:spPr>
        <p:txBody>
          <a:bodyPr wrap="square" lIns="0" tIns="0" rIns="0" bIns="0" anchor="t">
            <a:spAutoFit/>
          </a:bodyPr>
          <a:lstStyle/>
          <a:p>
            <a:pPr algn="l"/>
            <a:r>
              <a:rPr sz="1100" b="1">
                <a:solidFill>
                  <a:srgbClr val="0F5A50"/>
                </a:solidFill>
                <a:latin typeface="Arial"/>
              </a:rPr>
              <a:t>2015–2022</a:t>
            </a:r>
          </a:p>
        </p:txBody>
      </p:sp>
      <p:sp>
        <p:nvSpPr>
          <p:cNvPr id="26" name="TextBox 25"/>
          <p:cNvSpPr txBox="1"/>
          <p:nvPr/>
        </p:nvSpPr>
        <p:spPr>
          <a:xfrm>
            <a:off x="5468112" y="4315968"/>
            <a:ext cx="2084831" cy="548640"/>
          </a:xfrm>
          <a:prstGeom prst="rect">
            <a:avLst/>
          </a:prstGeom>
          <a:noFill/>
        </p:spPr>
        <p:txBody>
          <a:bodyPr wrap="square" lIns="0" tIns="0" rIns="0" bIns="0" anchor="t">
            <a:spAutoFit/>
          </a:bodyPr>
          <a:lstStyle/>
          <a:p>
            <a:pPr algn="l"/>
            <a:r>
              <a:rPr sz="1200" b="0">
                <a:solidFill>
                  <a:srgbClr val="111111"/>
                </a:solidFill>
                <a:latin typeface="Arial"/>
              </a:rPr>
              <a:t>Nature protection and national parks</a:t>
            </a:r>
          </a:p>
        </p:txBody>
      </p:sp>
      <p:sp>
        <p:nvSpPr>
          <p:cNvPr id="27" name="TextBox 26"/>
          <p:cNvSpPr txBox="1"/>
          <p:nvPr/>
        </p:nvSpPr>
        <p:spPr>
          <a:xfrm>
            <a:off x="4626864" y="4974336"/>
            <a:ext cx="841248" cy="283464"/>
          </a:xfrm>
          <a:prstGeom prst="rect">
            <a:avLst/>
          </a:prstGeom>
          <a:noFill/>
        </p:spPr>
        <p:txBody>
          <a:bodyPr wrap="square" lIns="0" tIns="0" rIns="0" bIns="0" anchor="t">
            <a:spAutoFit/>
          </a:bodyPr>
          <a:lstStyle/>
          <a:p>
            <a:pPr algn="l"/>
            <a:r>
              <a:rPr sz="1100" b="1">
                <a:solidFill>
                  <a:srgbClr val="0F5A50"/>
                </a:solidFill>
                <a:latin typeface="Arial"/>
              </a:rPr>
              <a:t>2022–</a:t>
            </a:r>
          </a:p>
        </p:txBody>
      </p:sp>
      <p:sp>
        <p:nvSpPr>
          <p:cNvPr id="28" name="TextBox 27"/>
          <p:cNvSpPr txBox="1"/>
          <p:nvPr/>
        </p:nvSpPr>
        <p:spPr>
          <a:xfrm>
            <a:off x="5468112" y="4974336"/>
            <a:ext cx="2084831" cy="548640"/>
          </a:xfrm>
          <a:prstGeom prst="rect">
            <a:avLst/>
          </a:prstGeom>
          <a:noFill/>
        </p:spPr>
        <p:txBody>
          <a:bodyPr wrap="square" lIns="0" tIns="0" rIns="0" bIns="0" anchor="t">
            <a:spAutoFit/>
          </a:bodyPr>
          <a:lstStyle/>
          <a:p>
            <a:pPr algn="l"/>
            <a:r>
              <a:rPr sz="1200" b="0">
                <a:solidFill>
                  <a:srgbClr val="111111"/>
                </a:solidFill>
                <a:latin typeface="Arial"/>
              </a:rPr>
              <a:t>Chief Inspector, General Directorate of Forestry</a:t>
            </a:r>
          </a:p>
        </p:txBody>
      </p:sp>
      <p:sp>
        <p:nvSpPr>
          <p:cNvPr id="29" name="Oval 28"/>
          <p:cNvSpPr/>
          <p:nvPr/>
        </p:nvSpPr>
        <p:spPr>
          <a:xfrm>
            <a:off x="9838944" y="1755648"/>
            <a:ext cx="402336" cy="402336"/>
          </a:xfrm>
          <a:prstGeom prst="ellipse">
            <a:avLst/>
          </a:prstGeom>
          <a:solidFill>
            <a:srgbClr val="B8851E"/>
          </a:solidFill>
          <a:ln>
            <a:solidFill>
              <a:srgbClr val="B8851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a:rPr>
              <a:t>3</a:t>
            </a:r>
          </a:p>
        </p:txBody>
      </p:sp>
      <p:sp>
        <p:nvSpPr>
          <p:cNvPr id="30" name="Rounded Rectangle 29"/>
          <p:cNvSpPr/>
          <p:nvPr/>
        </p:nvSpPr>
        <p:spPr>
          <a:xfrm>
            <a:off x="8366760" y="2267712"/>
            <a:ext cx="3346704" cy="3419856"/>
          </a:xfrm>
          <a:prstGeom prst="roundRect">
            <a:avLst/>
          </a:prstGeom>
          <a:solidFill>
            <a:srgbClr val="F7F1E2"/>
          </a:solidFill>
          <a:ln>
            <a:solidFill>
              <a:srgbClr val="F7F1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8567928" y="2487168"/>
            <a:ext cx="2944368" cy="411480"/>
          </a:xfrm>
          <a:prstGeom prst="rect">
            <a:avLst/>
          </a:prstGeom>
          <a:noFill/>
        </p:spPr>
        <p:txBody>
          <a:bodyPr wrap="square" lIns="0" tIns="0" rIns="0" bIns="0" anchor="t">
            <a:spAutoFit/>
          </a:bodyPr>
          <a:lstStyle/>
          <a:p>
            <a:pPr algn="l"/>
            <a:r>
              <a:rPr sz="1300" b="1">
                <a:solidFill>
                  <a:srgbClr val="B8851E"/>
                </a:solidFill>
                <a:latin typeface="Arial"/>
              </a:rPr>
              <a:t>INTERNATIONAL &amp; CIVIL SOCIETY</a:t>
            </a:r>
          </a:p>
        </p:txBody>
      </p:sp>
      <p:sp>
        <p:nvSpPr>
          <p:cNvPr id="32" name="TextBox 31"/>
          <p:cNvSpPr txBox="1"/>
          <p:nvPr/>
        </p:nvSpPr>
        <p:spPr>
          <a:xfrm>
            <a:off x="8567928" y="2999232"/>
            <a:ext cx="841248" cy="283464"/>
          </a:xfrm>
          <a:prstGeom prst="rect">
            <a:avLst/>
          </a:prstGeom>
          <a:noFill/>
        </p:spPr>
        <p:txBody>
          <a:bodyPr wrap="square" lIns="0" tIns="0" rIns="0" bIns="0" anchor="t">
            <a:spAutoFit/>
          </a:bodyPr>
          <a:lstStyle/>
          <a:p>
            <a:pPr algn="l"/>
            <a:r>
              <a:rPr sz="1100" b="1">
                <a:solidFill>
                  <a:srgbClr val="B8851E"/>
                </a:solidFill>
                <a:latin typeface="Arial"/>
              </a:rPr>
              <a:t>2010–2017</a:t>
            </a:r>
          </a:p>
        </p:txBody>
      </p:sp>
      <p:sp>
        <p:nvSpPr>
          <p:cNvPr id="33" name="TextBox 32"/>
          <p:cNvSpPr txBox="1"/>
          <p:nvPr/>
        </p:nvSpPr>
        <p:spPr>
          <a:xfrm>
            <a:off x="9409176" y="2999232"/>
            <a:ext cx="2084831" cy="548640"/>
          </a:xfrm>
          <a:prstGeom prst="rect">
            <a:avLst/>
          </a:prstGeom>
          <a:noFill/>
        </p:spPr>
        <p:txBody>
          <a:bodyPr wrap="square" lIns="0" tIns="0" rIns="0" bIns="0" anchor="t">
            <a:spAutoFit/>
          </a:bodyPr>
          <a:lstStyle/>
          <a:p>
            <a:pPr algn="l"/>
            <a:r>
              <a:rPr sz="1200" b="0">
                <a:solidFill>
                  <a:srgbClr val="111111"/>
                </a:solidFill>
                <a:latin typeface="Arial"/>
              </a:rPr>
              <a:t>UNECE, EFC and FAO forestry assignments</a:t>
            </a:r>
          </a:p>
        </p:txBody>
      </p:sp>
      <p:sp>
        <p:nvSpPr>
          <p:cNvPr id="34" name="TextBox 33"/>
          <p:cNvSpPr txBox="1"/>
          <p:nvPr/>
        </p:nvSpPr>
        <p:spPr>
          <a:xfrm>
            <a:off x="8567928" y="3803904"/>
            <a:ext cx="841248" cy="283464"/>
          </a:xfrm>
          <a:prstGeom prst="rect">
            <a:avLst/>
          </a:prstGeom>
          <a:noFill/>
        </p:spPr>
        <p:txBody>
          <a:bodyPr wrap="square" lIns="0" tIns="0" rIns="0" bIns="0" anchor="t">
            <a:spAutoFit/>
          </a:bodyPr>
          <a:lstStyle/>
          <a:p>
            <a:pPr algn="l"/>
            <a:r>
              <a:rPr sz="1100" b="1">
                <a:solidFill>
                  <a:srgbClr val="B8851E"/>
                </a:solidFill>
                <a:latin typeface="Arial"/>
              </a:rPr>
              <a:t>2022–2026</a:t>
            </a:r>
          </a:p>
        </p:txBody>
      </p:sp>
      <p:sp>
        <p:nvSpPr>
          <p:cNvPr id="35" name="TextBox 34"/>
          <p:cNvSpPr txBox="1"/>
          <p:nvPr/>
        </p:nvSpPr>
        <p:spPr>
          <a:xfrm>
            <a:off x="9409176" y="3803904"/>
            <a:ext cx="2084831" cy="548640"/>
          </a:xfrm>
          <a:prstGeom prst="rect">
            <a:avLst/>
          </a:prstGeom>
          <a:noFill/>
        </p:spPr>
        <p:txBody>
          <a:bodyPr wrap="square" lIns="0" tIns="0" rIns="0" bIns="0" anchor="t">
            <a:spAutoFit/>
          </a:bodyPr>
          <a:lstStyle/>
          <a:p>
            <a:pPr algn="l"/>
            <a:r>
              <a:rPr sz="1200" b="0">
                <a:solidFill>
                  <a:srgbClr val="111111"/>
                </a:solidFill>
                <a:latin typeface="Arial"/>
              </a:rPr>
              <a:t>UN Forum on Forests Bureau</a:t>
            </a:r>
          </a:p>
        </p:txBody>
      </p:sp>
      <p:sp>
        <p:nvSpPr>
          <p:cNvPr id="36" name="TextBox 35"/>
          <p:cNvSpPr txBox="1"/>
          <p:nvPr/>
        </p:nvSpPr>
        <p:spPr>
          <a:xfrm>
            <a:off x="8567928" y="4608576"/>
            <a:ext cx="841248" cy="283464"/>
          </a:xfrm>
          <a:prstGeom prst="rect">
            <a:avLst/>
          </a:prstGeom>
          <a:noFill/>
        </p:spPr>
        <p:txBody>
          <a:bodyPr wrap="square" lIns="0" tIns="0" rIns="0" bIns="0" anchor="t">
            <a:spAutoFit/>
          </a:bodyPr>
          <a:lstStyle/>
          <a:p>
            <a:pPr algn="l"/>
            <a:r>
              <a:rPr sz="1100" b="1">
                <a:solidFill>
                  <a:srgbClr val="B8851E"/>
                </a:solidFill>
                <a:latin typeface="Arial"/>
              </a:rPr>
              <a:t>Ongoing</a:t>
            </a:r>
          </a:p>
        </p:txBody>
      </p:sp>
      <p:sp>
        <p:nvSpPr>
          <p:cNvPr id="37" name="TextBox 36"/>
          <p:cNvSpPr txBox="1"/>
          <p:nvPr/>
        </p:nvSpPr>
        <p:spPr>
          <a:xfrm>
            <a:off x="9409176" y="4608576"/>
            <a:ext cx="2084831" cy="548640"/>
          </a:xfrm>
          <a:prstGeom prst="rect">
            <a:avLst/>
          </a:prstGeom>
          <a:noFill/>
        </p:spPr>
        <p:txBody>
          <a:bodyPr wrap="square" lIns="0" tIns="0" rIns="0" bIns="0" anchor="t">
            <a:spAutoFit/>
          </a:bodyPr>
          <a:lstStyle/>
          <a:p>
            <a:pPr algn="l"/>
            <a:r>
              <a:rPr sz="1200" b="0">
                <a:solidFill>
                  <a:srgbClr val="111111"/>
                </a:solidFill>
                <a:latin typeface="Arial"/>
              </a:rPr>
              <a:t>Professional and civil-society organizations</a:t>
            </a:r>
          </a:p>
        </p:txBody>
      </p:sp>
      <p:sp>
        <p:nvSpPr>
          <p:cNvPr id="38" name="TextBox 37"/>
          <p:cNvSpPr txBox="1"/>
          <p:nvPr/>
        </p:nvSpPr>
        <p:spPr>
          <a:xfrm>
            <a:off x="640080" y="6035040"/>
            <a:ext cx="10881360" cy="310896"/>
          </a:xfrm>
          <a:prstGeom prst="rect">
            <a:avLst/>
          </a:prstGeom>
          <a:noFill/>
        </p:spPr>
        <p:txBody>
          <a:bodyPr wrap="square" lIns="0" tIns="0" rIns="0" bIns="0" anchor="t">
            <a:spAutoFit/>
          </a:bodyPr>
          <a:lstStyle/>
          <a:p>
            <a:pPr algn="ctr"/>
            <a:r>
              <a:rPr sz="1400" b="1">
                <a:solidFill>
                  <a:srgbClr val="0F5A50"/>
                </a:solidFill>
                <a:latin typeface="Arial"/>
              </a:rPr>
              <a:t>Experience spanning forestry practice, public administration and international cooperation.</a:t>
            </a:r>
          </a:p>
        </p:txBody>
      </p:sp>
      <p:sp>
        <p:nvSpPr>
          <p:cNvPr id="39" name="TextBox 38"/>
          <p:cNvSpPr txBox="1"/>
          <p:nvPr/>
        </p:nvSpPr>
        <p:spPr>
          <a:xfrm>
            <a:off x="11155680" y="6446520"/>
            <a:ext cx="438912" cy="164592"/>
          </a:xfrm>
          <a:prstGeom prst="rect">
            <a:avLst/>
          </a:prstGeom>
          <a:noFill/>
        </p:spPr>
        <p:txBody>
          <a:bodyPr wrap="square" lIns="0" tIns="0" rIns="0" bIns="0" anchor="t">
            <a:spAutoFit/>
          </a:bodyPr>
          <a:lstStyle/>
          <a:p>
            <a:pPr algn="r"/>
            <a:r>
              <a:rPr sz="900" b="0">
                <a:solidFill>
                  <a:srgbClr val="525B60"/>
                </a:solidFill>
                <a:latin typeface="Arial"/>
              </a:rPr>
              <a:t>01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slide-2-eyebrow">
            <a:extLst>
              <a:ext uri="{FF2B5EF4-FFF2-40B4-BE49-F238E27FC236}">
                <a16:creationId xmlns:a16="http://schemas.microsoft.com/office/drawing/2014/main" id="{99764E9C-3FD8-4311-86E3-53278DCDF247}"/>
              </a:ext>
            </a:extLst>
          </p:cNvPr>
          <p:cNvSpPr>
            <a:spLocks noGrp="1"/>
          </p:cNvSpPr>
          <p:nvPr/>
        </p:nvSpPr>
        <p:spPr>
          <a:xfrm>
            <a:off x="457200" y="266700"/>
            <a:ext cx="5334000" cy="209550"/>
          </a:xfrm>
          <a:prstGeom prst="rect">
            <a:avLst/>
          </a:prstGeom>
          <a:noFill/>
          <a:ln w="0">
            <a:noFill/>
            <a:prstDash val="solid"/>
          </a:ln>
        </p:spPr>
        <p:txBody>
          <a:bodyPr wrap="square" lIns="0" tIns="0" rIns="0" bIns="0" anchor="t">
            <a:noAutofit/>
          </a:bodyPr>
          <a:lstStyle/>
          <a:p>
            <a:pPr algn="l">
              <a:lnSpc>
                <a:spcPct val="100000"/>
              </a:lnSpc>
              <a:buNone/>
              <a:defRPr sz="1125" b="1">
                <a:solidFill>
                  <a:srgbClr val="0F5A50"/>
                </a:solidFill>
                <a:latin typeface="Arial"/>
                <a:ea typeface="Arial"/>
                <a:cs typeface="Arial"/>
              </a:defRPr>
            </a:pPr>
            <a:r>
              <a:rPr sz="1125" b="1">
                <a:solidFill>
                  <a:srgbClr val="0F5A50"/>
                </a:solidFill>
                <a:latin typeface="Arial"/>
                <a:ea typeface="Arial"/>
                <a:cs typeface="Arial"/>
              </a:rPr>
              <a:t>OTS GREEN VISION · RIO CONVENTIONS SYNERGY</a:t>
            </a:r>
          </a:p>
        </p:txBody>
      </p:sp>
      <p:sp>
        <p:nvSpPr>
          <p:cNvPr id="3" name="slide-2-rule">
            <a:extLst>
              <a:ext uri="{FF2B5EF4-FFF2-40B4-BE49-F238E27FC236}">
                <a16:creationId xmlns:a16="http://schemas.microsoft.com/office/drawing/2014/main" id="{383A00C9-A89E-4B8C-9BA0-6F344CA4AB5E}"/>
              </a:ext>
            </a:extLst>
          </p:cNvPr>
          <p:cNvSpPr>
            <a:spLocks noGrp="1"/>
          </p:cNvSpPr>
          <p:nvPr/>
        </p:nvSpPr>
        <p:spPr>
          <a:xfrm>
            <a:off x="457200" y="1219200"/>
            <a:ext cx="11277600" cy="9525"/>
          </a:xfrm>
          <a:prstGeom prst="rect">
            <a:avLst/>
          </a:prstGeom>
          <a:solidFill>
            <a:srgbClr val="B9BEC2"/>
          </a:solidFill>
          <a:ln w="0">
            <a:noFill/>
            <a:prstDash val="solid"/>
          </a:ln>
        </p:spPr>
      </p:sp>
      <p:sp>
        <p:nvSpPr>
          <p:cNvPr id="4" name="slide-2-number">
            <a:extLst>
              <a:ext uri="{FF2B5EF4-FFF2-40B4-BE49-F238E27FC236}">
                <a16:creationId xmlns:a16="http://schemas.microsoft.com/office/drawing/2014/main" id="{7BBC4825-83EC-41BB-BC07-953B9D2EE406}"/>
              </a:ext>
            </a:extLst>
          </p:cNvPr>
          <p:cNvSpPr>
            <a:spLocks noGrp="1"/>
          </p:cNvSpPr>
          <p:nvPr/>
        </p:nvSpPr>
        <p:spPr>
          <a:xfrm>
            <a:off x="11258550" y="6419850"/>
            <a:ext cx="476250" cy="190500"/>
          </a:xfrm>
          <a:prstGeom prst="rect">
            <a:avLst/>
          </a:prstGeom>
          <a:noFill/>
          <a:ln w="0">
            <a:noFill/>
            <a:prstDash val="solid"/>
          </a:ln>
        </p:spPr>
        <p:txBody>
          <a:bodyPr wrap="square" lIns="0" tIns="0" rIns="0" bIns="0" anchor="t">
            <a:noAutofit/>
          </a:bodyPr>
          <a:lstStyle/>
          <a:p>
            <a:pPr algn="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02</a:t>
            </a:r>
          </a:p>
        </p:txBody>
      </p:sp>
      <p:sp>
        <p:nvSpPr>
          <p:cNvPr id="5" name="drought-label">
            <a:extLst>
              <a:ext uri="{FF2B5EF4-FFF2-40B4-BE49-F238E27FC236}">
                <a16:creationId xmlns:a16="http://schemas.microsoft.com/office/drawing/2014/main" id="{7CAD7869-0F1E-4302-8A10-93C96F7893D6}"/>
              </a:ext>
            </a:extLst>
          </p:cNvPr>
          <p:cNvSpPr>
            <a:spLocks noGrp="1"/>
          </p:cNvSpPr>
          <p:nvPr/>
        </p:nvSpPr>
        <p:spPr>
          <a:xfrm>
            <a:off x="609600" y="1809750"/>
            <a:ext cx="4095750" cy="590550"/>
          </a:xfrm>
          <a:prstGeom prst="rect">
            <a:avLst/>
          </a:prstGeom>
          <a:noFill/>
          <a:ln w="0">
            <a:noFill/>
            <a:prstDash val="solid"/>
          </a:ln>
        </p:spPr>
        <p:txBody>
          <a:bodyPr wrap="square" lIns="0" tIns="0" rIns="0" bIns="0" anchor="t">
            <a:noAutofit/>
          </a:bodyPr>
          <a:lstStyle/>
          <a:p>
            <a:pPr algn="l">
              <a:lnSpc>
                <a:spcPct val="100000"/>
              </a:lnSpc>
              <a:buNone/>
              <a:defRPr sz="3300" b="1">
                <a:solidFill>
                  <a:srgbClr val="2E7FA3"/>
                </a:solidFill>
                <a:latin typeface="Arial"/>
                <a:ea typeface="Arial"/>
                <a:cs typeface="Arial"/>
              </a:defRPr>
            </a:pPr>
            <a:r>
              <a:rPr sz="3300" b="1">
                <a:solidFill>
                  <a:srgbClr val="2E7FA3"/>
                </a:solidFill>
                <a:latin typeface="Arial"/>
                <a:ea typeface="Arial"/>
                <a:cs typeface="Arial"/>
              </a:rPr>
              <a:t>DROUGHT</a:t>
            </a:r>
          </a:p>
        </p:txBody>
      </p:sp>
      <p:sp>
        <p:nvSpPr>
          <p:cNvPr id="6" name="drought-definition">
            <a:extLst>
              <a:ext uri="{FF2B5EF4-FFF2-40B4-BE49-F238E27FC236}">
                <a16:creationId xmlns:a16="http://schemas.microsoft.com/office/drawing/2014/main" id="{F0CC27D1-15C5-4CE2-A000-B4909CE56AF1}"/>
              </a:ext>
            </a:extLst>
          </p:cNvPr>
          <p:cNvSpPr>
            <a:spLocks noGrp="1"/>
          </p:cNvSpPr>
          <p:nvPr/>
        </p:nvSpPr>
        <p:spPr>
          <a:xfrm>
            <a:off x="609600" y="2571750"/>
            <a:ext cx="4095750" cy="1047750"/>
          </a:xfrm>
          <a:prstGeom prst="rect">
            <a:avLst/>
          </a:prstGeom>
          <a:noFill/>
          <a:ln w="0">
            <a:noFill/>
            <a:prstDash val="solid"/>
          </a:ln>
        </p:spPr>
        <p:txBody>
          <a:bodyPr wrap="square" lIns="0" tIns="0" rIns="0" bIns="0" anchor="t">
            <a:noAutofit/>
          </a:bodyPr>
          <a:lstStyle/>
          <a:p>
            <a:pPr algn="l">
              <a:lnSpc>
                <a:spcPct val="100000"/>
              </a:lnSpc>
              <a:buNone/>
              <a:defRPr sz="2175" b="0">
                <a:solidFill>
                  <a:srgbClr val="111111"/>
                </a:solidFill>
                <a:latin typeface="Arial"/>
                <a:ea typeface="Arial"/>
                <a:cs typeface="Arial"/>
              </a:defRPr>
            </a:pPr>
            <a:r>
              <a:rPr sz="2175" b="0" dirty="0">
                <a:solidFill>
                  <a:srgbClr val="111111"/>
                </a:solidFill>
                <a:latin typeface="Arial"/>
                <a:ea typeface="Arial"/>
                <a:cs typeface="Arial"/>
              </a:rPr>
              <a:t>A temporary period when rainfall and available water fall below normal.</a:t>
            </a:r>
          </a:p>
        </p:txBody>
      </p:sp>
      <p:sp>
        <p:nvSpPr>
          <p:cNvPr id="7" name="not-equal">
            <a:extLst>
              <a:ext uri="{FF2B5EF4-FFF2-40B4-BE49-F238E27FC236}">
                <a16:creationId xmlns:a16="http://schemas.microsoft.com/office/drawing/2014/main" id="{F723A0E0-118C-42D7-B009-D75911F1F382}"/>
              </a:ext>
            </a:extLst>
          </p:cNvPr>
          <p:cNvSpPr>
            <a:spLocks noGrp="1"/>
          </p:cNvSpPr>
          <p:nvPr/>
        </p:nvSpPr>
        <p:spPr>
          <a:xfrm>
            <a:off x="5334000" y="2362200"/>
            <a:ext cx="1428750" cy="1047750"/>
          </a:xfrm>
          <a:prstGeom prst="rect">
            <a:avLst/>
          </a:prstGeom>
          <a:noFill/>
          <a:ln w="0">
            <a:noFill/>
            <a:prstDash val="solid"/>
          </a:ln>
        </p:spPr>
        <p:txBody>
          <a:bodyPr wrap="square" lIns="0" tIns="0" rIns="0" bIns="0" anchor="t">
            <a:noAutofit/>
          </a:bodyPr>
          <a:lstStyle/>
          <a:p>
            <a:pPr algn="ctr">
              <a:lnSpc>
                <a:spcPct val="100000"/>
              </a:lnSpc>
              <a:buNone/>
              <a:defRPr sz="6150" b="1">
                <a:solidFill>
                  <a:srgbClr val="C99A2E"/>
                </a:solidFill>
                <a:latin typeface="Arial"/>
                <a:ea typeface="Arial"/>
                <a:cs typeface="Arial"/>
              </a:defRPr>
            </a:pPr>
            <a:r>
              <a:rPr sz="6150" b="1">
                <a:solidFill>
                  <a:srgbClr val="C99A2E"/>
                </a:solidFill>
                <a:latin typeface="Arial"/>
                <a:ea typeface="Arial"/>
                <a:cs typeface="Arial"/>
              </a:rPr>
              <a:t>≠</a:t>
            </a:r>
          </a:p>
        </p:txBody>
      </p:sp>
      <p:sp>
        <p:nvSpPr>
          <p:cNvPr id="8" name="dryland-label">
            <a:extLst>
              <a:ext uri="{FF2B5EF4-FFF2-40B4-BE49-F238E27FC236}">
                <a16:creationId xmlns:a16="http://schemas.microsoft.com/office/drawing/2014/main" id="{B27BC173-9B14-4FB0-A5EA-2A816EE80F9E}"/>
              </a:ext>
            </a:extLst>
          </p:cNvPr>
          <p:cNvSpPr>
            <a:spLocks noGrp="1"/>
          </p:cNvSpPr>
          <p:nvPr/>
        </p:nvSpPr>
        <p:spPr>
          <a:xfrm>
            <a:off x="7486650" y="1809750"/>
            <a:ext cx="4095750" cy="590550"/>
          </a:xfrm>
          <a:prstGeom prst="rect">
            <a:avLst/>
          </a:prstGeom>
          <a:noFill/>
          <a:ln w="0">
            <a:noFill/>
            <a:prstDash val="solid"/>
          </a:ln>
        </p:spPr>
        <p:txBody>
          <a:bodyPr wrap="square" lIns="0" tIns="0" rIns="0" bIns="0" anchor="t">
            <a:noAutofit/>
          </a:bodyPr>
          <a:lstStyle/>
          <a:p>
            <a:pPr algn="l">
              <a:lnSpc>
                <a:spcPct val="100000"/>
              </a:lnSpc>
              <a:buNone/>
              <a:defRPr sz="3300" b="1">
                <a:solidFill>
                  <a:srgbClr val="0F5A50"/>
                </a:solidFill>
                <a:latin typeface="Arial"/>
                <a:ea typeface="Arial"/>
                <a:cs typeface="Arial"/>
              </a:defRPr>
            </a:pPr>
            <a:r>
              <a:rPr sz="3300" b="1">
                <a:solidFill>
                  <a:srgbClr val="0F5A50"/>
                </a:solidFill>
                <a:latin typeface="Arial"/>
                <a:ea typeface="Arial"/>
                <a:cs typeface="Arial"/>
              </a:rPr>
              <a:t>DRYLAND</a:t>
            </a:r>
          </a:p>
        </p:txBody>
      </p:sp>
      <p:sp>
        <p:nvSpPr>
          <p:cNvPr id="9" name="dryland-definition">
            <a:extLst>
              <a:ext uri="{FF2B5EF4-FFF2-40B4-BE49-F238E27FC236}">
                <a16:creationId xmlns:a16="http://schemas.microsoft.com/office/drawing/2014/main" id="{73401744-D02E-469D-A47F-A48FE855299B}"/>
              </a:ext>
            </a:extLst>
          </p:cNvPr>
          <p:cNvSpPr>
            <a:spLocks noGrp="1"/>
          </p:cNvSpPr>
          <p:nvPr/>
        </p:nvSpPr>
        <p:spPr>
          <a:xfrm>
            <a:off x="7486650" y="2571750"/>
            <a:ext cx="4095750" cy="1047750"/>
          </a:xfrm>
          <a:prstGeom prst="rect">
            <a:avLst/>
          </a:prstGeom>
          <a:noFill/>
          <a:ln w="0">
            <a:noFill/>
            <a:prstDash val="solid"/>
          </a:ln>
        </p:spPr>
        <p:txBody>
          <a:bodyPr wrap="square" lIns="0" tIns="0" rIns="0" bIns="0" anchor="t">
            <a:noAutofit/>
          </a:bodyPr>
          <a:lstStyle/>
          <a:p>
            <a:pPr algn="l">
              <a:lnSpc>
                <a:spcPct val="100000"/>
              </a:lnSpc>
              <a:buNone/>
              <a:defRPr sz="2175" b="0">
                <a:solidFill>
                  <a:srgbClr val="111111"/>
                </a:solidFill>
                <a:latin typeface="Arial"/>
                <a:ea typeface="Arial"/>
                <a:cs typeface="Arial"/>
              </a:defRPr>
            </a:pPr>
            <a:r>
              <a:rPr sz="2175" b="0">
                <a:solidFill>
                  <a:srgbClr val="111111"/>
                </a:solidFill>
                <a:latin typeface="Arial"/>
                <a:ea typeface="Arial"/>
                <a:cs typeface="Arial"/>
              </a:rPr>
              <a:t>A geography where water limitation is a permanent ecological feature.</a:t>
            </a:r>
          </a:p>
        </p:txBody>
      </p:sp>
      <p:sp>
        <p:nvSpPr>
          <p:cNvPr id="10" name="diagnosis-callout-bg">
            <a:extLst>
              <a:ext uri="{FF2B5EF4-FFF2-40B4-BE49-F238E27FC236}">
                <a16:creationId xmlns:a16="http://schemas.microsoft.com/office/drawing/2014/main" id="{C515B17A-5682-4910-8121-394B0124F6E1}"/>
              </a:ext>
            </a:extLst>
          </p:cNvPr>
          <p:cNvSpPr>
            <a:spLocks noGrp="1"/>
          </p:cNvSpPr>
          <p:nvPr/>
        </p:nvSpPr>
        <p:spPr>
          <a:xfrm>
            <a:off x="609600" y="4152900"/>
            <a:ext cx="10972800" cy="1428750"/>
          </a:xfrm>
          <a:prstGeom prst="rect">
            <a:avLst/>
          </a:prstGeom>
          <a:solidFill>
            <a:srgbClr val="F1F2F0"/>
          </a:solidFill>
          <a:ln w="0">
            <a:noFill/>
            <a:prstDash val="solid"/>
          </a:ln>
        </p:spPr>
      </p:sp>
      <p:sp>
        <p:nvSpPr>
          <p:cNvPr id="11" name="diagnosis-callout">
            <a:extLst>
              <a:ext uri="{FF2B5EF4-FFF2-40B4-BE49-F238E27FC236}">
                <a16:creationId xmlns:a16="http://schemas.microsoft.com/office/drawing/2014/main" id="{6E18F6D7-1FA2-4B7C-9BFC-D971026CD8FD}"/>
              </a:ext>
            </a:extLst>
          </p:cNvPr>
          <p:cNvSpPr>
            <a:spLocks noGrp="1"/>
          </p:cNvSpPr>
          <p:nvPr/>
        </p:nvSpPr>
        <p:spPr>
          <a:xfrm>
            <a:off x="895350" y="4495800"/>
            <a:ext cx="10401300" cy="819150"/>
          </a:xfrm>
          <a:prstGeom prst="rect">
            <a:avLst/>
          </a:prstGeom>
          <a:noFill/>
          <a:ln w="0">
            <a:noFill/>
            <a:prstDash val="solid"/>
          </a:ln>
        </p:spPr>
        <p:txBody>
          <a:bodyPr wrap="square" lIns="0" tIns="0" rIns="0" bIns="0" anchor="ctr">
            <a:noAutofit/>
          </a:bodyPr>
          <a:lstStyle/>
          <a:p>
            <a:pPr algn="l">
              <a:lnSpc>
                <a:spcPct val="100000"/>
              </a:lnSpc>
              <a:buNone/>
              <a:defRPr sz="2550" b="1">
                <a:solidFill>
                  <a:srgbClr val="111111"/>
                </a:solidFill>
                <a:latin typeface="Arial"/>
                <a:ea typeface="Arial"/>
                <a:cs typeface="Arial"/>
              </a:defRPr>
            </a:pPr>
            <a:r>
              <a:rPr sz="2550" b="1" dirty="0">
                <a:solidFill>
                  <a:srgbClr val="111111"/>
                </a:solidFill>
                <a:latin typeface="Arial"/>
                <a:ea typeface="Arial"/>
                <a:cs typeface="Arial"/>
              </a:rPr>
              <a:t>If we confuse the two, every dryland looks like “empty land” — and every planting looks like “restoration.”</a:t>
            </a:r>
          </a:p>
        </p:txBody>
      </p:sp>
    </p:spTree>
    <p:extLst>
      <p:ext uri="{BB962C8B-B14F-4D97-AF65-F5344CB8AC3E}">
        <p14:creationId xmlns:p14="http://schemas.microsoft.com/office/powerpoint/2010/main" val="1484030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slide-3-eyebrow">
            <a:extLst>
              <a:ext uri="{FF2B5EF4-FFF2-40B4-BE49-F238E27FC236}">
                <a16:creationId xmlns:a16="http://schemas.microsoft.com/office/drawing/2014/main" id="{24EA1EBC-2BB4-4484-B213-AB8AAC46F476}"/>
              </a:ext>
            </a:extLst>
          </p:cNvPr>
          <p:cNvSpPr>
            <a:spLocks noGrp="1"/>
          </p:cNvSpPr>
          <p:nvPr/>
        </p:nvSpPr>
        <p:spPr>
          <a:xfrm>
            <a:off x="457200" y="266700"/>
            <a:ext cx="5334000" cy="209550"/>
          </a:xfrm>
          <a:prstGeom prst="rect">
            <a:avLst/>
          </a:prstGeom>
          <a:noFill/>
          <a:ln w="0">
            <a:noFill/>
            <a:prstDash val="solid"/>
          </a:ln>
        </p:spPr>
        <p:txBody>
          <a:bodyPr wrap="square" lIns="0" tIns="0" rIns="0" bIns="0" anchor="t">
            <a:noAutofit/>
          </a:bodyPr>
          <a:lstStyle/>
          <a:p>
            <a:pPr algn="l">
              <a:lnSpc>
                <a:spcPct val="100000"/>
              </a:lnSpc>
              <a:buNone/>
              <a:defRPr sz="1125" b="1">
                <a:solidFill>
                  <a:srgbClr val="0F5A50"/>
                </a:solidFill>
                <a:latin typeface="Arial"/>
                <a:ea typeface="Arial"/>
                <a:cs typeface="Arial"/>
              </a:defRPr>
            </a:pPr>
            <a:r>
              <a:rPr sz="1125" b="1">
                <a:solidFill>
                  <a:srgbClr val="0F5A50"/>
                </a:solidFill>
                <a:latin typeface="Arial"/>
                <a:ea typeface="Arial"/>
                <a:cs typeface="Arial"/>
              </a:rPr>
              <a:t>OTS GREEN VISION · RIO CONVENTIONS SYNERGY</a:t>
            </a:r>
          </a:p>
        </p:txBody>
      </p:sp>
      <p:sp>
        <p:nvSpPr>
          <p:cNvPr id="2" name="slide-3-title">
            <a:extLst>
              <a:ext uri="{FF2B5EF4-FFF2-40B4-BE49-F238E27FC236}">
                <a16:creationId xmlns:a16="http://schemas.microsoft.com/office/drawing/2014/main" id="{9115D2D6-37D4-45EB-A03D-4291B3F1BA92}"/>
              </a:ext>
            </a:extLst>
          </p:cNvPr>
          <p:cNvSpPr>
            <a:spLocks noGrp="1"/>
          </p:cNvSpPr>
          <p:nvPr/>
        </p:nvSpPr>
        <p:spPr>
          <a:xfrm>
            <a:off x="457200" y="552450"/>
            <a:ext cx="11277600" cy="609600"/>
          </a:xfrm>
          <a:prstGeom prst="rect">
            <a:avLst/>
          </a:prstGeom>
          <a:noFill/>
          <a:ln w="0">
            <a:noFill/>
            <a:prstDash val="solid"/>
          </a:ln>
        </p:spPr>
        <p:txBody>
          <a:bodyPr wrap="square" lIns="0" tIns="0" rIns="0" bIns="0" anchor="t">
            <a:noAutofit/>
          </a:bodyPr>
          <a:lstStyle/>
          <a:p>
            <a:pPr algn="l">
              <a:lnSpc>
                <a:spcPct val="100000"/>
              </a:lnSpc>
              <a:buNone/>
              <a:defRPr sz="3600" b="1">
                <a:solidFill>
                  <a:srgbClr val="111111"/>
                </a:solidFill>
                <a:latin typeface="Arial"/>
                <a:ea typeface="Arial"/>
                <a:cs typeface="Arial"/>
              </a:defRPr>
            </a:pPr>
            <a:r>
              <a:rPr sz="3600" b="1">
                <a:solidFill>
                  <a:srgbClr val="111111"/>
                </a:solidFill>
                <a:latin typeface="Arial"/>
                <a:ea typeface="Arial"/>
                <a:cs typeface="Arial"/>
              </a:rPr>
              <a:t>Drylands are a global system</a:t>
            </a:r>
          </a:p>
        </p:txBody>
      </p:sp>
      <p:sp>
        <p:nvSpPr>
          <p:cNvPr id="3" name="slide-3-rule">
            <a:extLst>
              <a:ext uri="{FF2B5EF4-FFF2-40B4-BE49-F238E27FC236}">
                <a16:creationId xmlns:a16="http://schemas.microsoft.com/office/drawing/2014/main" id="{F5FC4BE1-1780-48F2-8976-9505AB4E6972}"/>
              </a:ext>
            </a:extLst>
          </p:cNvPr>
          <p:cNvSpPr>
            <a:spLocks noGrp="1"/>
          </p:cNvSpPr>
          <p:nvPr/>
        </p:nvSpPr>
        <p:spPr>
          <a:xfrm>
            <a:off x="457200" y="1219200"/>
            <a:ext cx="11277600" cy="9525"/>
          </a:xfrm>
          <a:prstGeom prst="rect">
            <a:avLst/>
          </a:prstGeom>
          <a:solidFill>
            <a:srgbClr val="B9BEC2"/>
          </a:solidFill>
          <a:ln w="0">
            <a:noFill/>
            <a:prstDash val="solid"/>
          </a:ln>
        </p:spPr>
      </p:sp>
      <p:sp>
        <p:nvSpPr>
          <p:cNvPr id="4" name="slide-3-number">
            <a:extLst>
              <a:ext uri="{FF2B5EF4-FFF2-40B4-BE49-F238E27FC236}">
                <a16:creationId xmlns:a16="http://schemas.microsoft.com/office/drawing/2014/main" id="{003398C4-97D3-4F82-98B0-0F184FFECE52}"/>
              </a:ext>
            </a:extLst>
          </p:cNvPr>
          <p:cNvSpPr>
            <a:spLocks noGrp="1"/>
          </p:cNvSpPr>
          <p:nvPr/>
        </p:nvSpPr>
        <p:spPr>
          <a:xfrm>
            <a:off x="11258550" y="6419850"/>
            <a:ext cx="476250" cy="190500"/>
          </a:xfrm>
          <a:prstGeom prst="rect">
            <a:avLst/>
          </a:prstGeom>
          <a:noFill/>
          <a:ln w="0">
            <a:noFill/>
            <a:prstDash val="solid"/>
          </a:ln>
        </p:spPr>
        <p:txBody>
          <a:bodyPr wrap="square" lIns="0" tIns="0" rIns="0" bIns="0" anchor="t">
            <a:noAutofit/>
          </a:bodyPr>
          <a:lstStyle/>
          <a:p>
            <a:pPr algn="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03</a:t>
            </a:r>
          </a:p>
        </p:txBody>
      </p:sp>
      <p:sp>
        <p:nvSpPr>
          <p:cNvPr id="5" name="global-subtitle">
            <a:extLst>
              <a:ext uri="{FF2B5EF4-FFF2-40B4-BE49-F238E27FC236}">
                <a16:creationId xmlns:a16="http://schemas.microsoft.com/office/drawing/2014/main" id="{A2344693-61F9-49AD-B3C7-F0E589988095}"/>
              </a:ext>
            </a:extLst>
          </p:cNvPr>
          <p:cNvSpPr>
            <a:spLocks noGrp="1"/>
          </p:cNvSpPr>
          <p:nvPr/>
        </p:nvSpPr>
        <p:spPr>
          <a:xfrm>
            <a:off x="457200" y="1428750"/>
            <a:ext cx="10477500" cy="361950"/>
          </a:xfrm>
          <a:prstGeom prst="rect">
            <a:avLst/>
          </a:prstGeom>
          <a:noFill/>
          <a:ln w="0">
            <a:noFill/>
            <a:prstDash val="solid"/>
          </a:ln>
        </p:spPr>
        <p:txBody>
          <a:bodyPr wrap="square" lIns="0" tIns="0" rIns="0" bIns="0" anchor="t">
            <a:noAutofit/>
          </a:bodyPr>
          <a:lstStyle/>
          <a:p>
            <a:pPr algn="l">
              <a:lnSpc>
                <a:spcPct val="100000"/>
              </a:lnSpc>
              <a:buNone/>
              <a:defRPr sz="1875" b="0">
                <a:solidFill>
                  <a:srgbClr val="5D6268"/>
                </a:solidFill>
                <a:latin typeface="Arial"/>
                <a:ea typeface="Arial"/>
                <a:cs typeface="Arial"/>
              </a:defRPr>
            </a:pPr>
            <a:r>
              <a:rPr sz="1875" b="0">
                <a:solidFill>
                  <a:srgbClr val="5D6268"/>
                </a:solidFill>
                <a:latin typeface="Arial"/>
                <a:ea typeface="Arial"/>
                <a:cs typeface="Arial"/>
              </a:rPr>
              <a:t>This is not a marginal forestry issue; it is a global development system.</a:t>
            </a:r>
          </a:p>
        </p:txBody>
      </p:sp>
      <p:sp>
        <p:nvSpPr>
          <p:cNvPr id="6" name="stat-1-bg">
            <a:extLst>
              <a:ext uri="{FF2B5EF4-FFF2-40B4-BE49-F238E27FC236}">
                <a16:creationId xmlns:a16="http://schemas.microsoft.com/office/drawing/2014/main" id="{7124D3BB-535E-4DCE-B039-8F637D310164}"/>
              </a:ext>
            </a:extLst>
          </p:cNvPr>
          <p:cNvSpPr>
            <a:spLocks noGrp="1"/>
          </p:cNvSpPr>
          <p:nvPr/>
        </p:nvSpPr>
        <p:spPr>
          <a:xfrm>
            <a:off x="457200" y="2209800"/>
            <a:ext cx="3543300" cy="2724150"/>
          </a:xfrm>
          <a:prstGeom prst="rect">
            <a:avLst/>
          </a:prstGeom>
          <a:solidFill>
            <a:srgbClr val="F1F2F0"/>
          </a:solidFill>
          <a:ln w="0">
            <a:noFill/>
            <a:prstDash val="solid"/>
          </a:ln>
        </p:spPr>
      </p:sp>
      <p:sp>
        <p:nvSpPr>
          <p:cNvPr id="7" name="stat-1-value">
            <a:extLst>
              <a:ext uri="{FF2B5EF4-FFF2-40B4-BE49-F238E27FC236}">
                <a16:creationId xmlns:a16="http://schemas.microsoft.com/office/drawing/2014/main" id="{92BB7631-5A76-4487-B16E-2EB7000068FE}"/>
              </a:ext>
            </a:extLst>
          </p:cNvPr>
          <p:cNvSpPr>
            <a:spLocks noGrp="1"/>
          </p:cNvSpPr>
          <p:nvPr/>
        </p:nvSpPr>
        <p:spPr>
          <a:xfrm>
            <a:off x="723900" y="2609850"/>
            <a:ext cx="3009900" cy="952500"/>
          </a:xfrm>
          <a:prstGeom prst="rect">
            <a:avLst/>
          </a:prstGeom>
          <a:noFill/>
          <a:ln w="0">
            <a:noFill/>
            <a:prstDash val="solid"/>
          </a:ln>
        </p:spPr>
        <p:txBody>
          <a:bodyPr wrap="square" lIns="0" tIns="0" rIns="0" bIns="0" anchor="b">
            <a:noAutofit/>
          </a:bodyPr>
          <a:lstStyle/>
          <a:p>
            <a:pPr algn="l">
              <a:lnSpc>
                <a:spcPct val="100000"/>
              </a:lnSpc>
              <a:buNone/>
              <a:defRPr sz="5100" b="1">
                <a:solidFill>
                  <a:srgbClr val="111111"/>
                </a:solidFill>
                <a:latin typeface="Arial"/>
                <a:ea typeface="Arial"/>
                <a:cs typeface="Arial"/>
              </a:defRPr>
            </a:pPr>
            <a:r>
              <a:rPr sz="5100" b="1">
                <a:solidFill>
                  <a:srgbClr val="111111"/>
                </a:solidFill>
                <a:latin typeface="Arial"/>
                <a:ea typeface="Arial"/>
                <a:cs typeface="Arial"/>
              </a:rPr>
              <a:t>41%</a:t>
            </a:r>
          </a:p>
        </p:txBody>
      </p:sp>
      <p:sp>
        <p:nvSpPr>
          <p:cNvPr id="8" name="stat-1-label">
            <a:extLst>
              <a:ext uri="{FF2B5EF4-FFF2-40B4-BE49-F238E27FC236}">
                <a16:creationId xmlns:a16="http://schemas.microsoft.com/office/drawing/2014/main" id="{F17EBB5D-9835-4E1F-A1F4-6442E436BDA8}"/>
              </a:ext>
            </a:extLst>
          </p:cNvPr>
          <p:cNvSpPr>
            <a:spLocks noGrp="1"/>
          </p:cNvSpPr>
          <p:nvPr/>
        </p:nvSpPr>
        <p:spPr>
          <a:xfrm>
            <a:off x="723900" y="3829050"/>
            <a:ext cx="3009900" cy="628650"/>
          </a:xfrm>
          <a:prstGeom prst="rect">
            <a:avLst/>
          </a:prstGeom>
          <a:noFill/>
          <a:ln w="0">
            <a:noFill/>
            <a:prstDash val="solid"/>
          </a:ln>
        </p:spPr>
        <p:txBody>
          <a:bodyPr wrap="square" lIns="0" tIns="0" rIns="0" bIns="0" anchor="t">
            <a:noAutofit/>
          </a:bodyPr>
          <a:lstStyle/>
          <a:p>
            <a:pPr algn="l">
              <a:lnSpc>
                <a:spcPct val="100000"/>
              </a:lnSpc>
              <a:buNone/>
              <a:defRPr sz="1950" b="0">
                <a:solidFill>
                  <a:srgbClr val="111111"/>
                </a:solidFill>
                <a:latin typeface="Arial"/>
                <a:ea typeface="Arial"/>
                <a:cs typeface="Arial"/>
              </a:defRPr>
            </a:pPr>
            <a:r>
              <a:rPr sz="1950" b="0">
                <a:solidFill>
                  <a:srgbClr val="111111"/>
                </a:solidFill>
                <a:latin typeface="Arial"/>
                <a:ea typeface="Arial"/>
                <a:cs typeface="Arial"/>
              </a:rPr>
              <a:t>of the world’s land area</a:t>
            </a:r>
          </a:p>
        </p:txBody>
      </p:sp>
      <p:sp>
        <p:nvSpPr>
          <p:cNvPr id="9" name="stat-2-bg">
            <a:extLst>
              <a:ext uri="{FF2B5EF4-FFF2-40B4-BE49-F238E27FC236}">
                <a16:creationId xmlns:a16="http://schemas.microsoft.com/office/drawing/2014/main" id="{86056E64-AC4B-4CF1-AF6C-5C888536C328}"/>
              </a:ext>
            </a:extLst>
          </p:cNvPr>
          <p:cNvSpPr>
            <a:spLocks noGrp="1"/>
          </p:cNvSpPr>
          <p:nvPr/>
        </p:nvSpPr>
        <p:spPr>
          <a:xfrm>
            <a:off x="4324350" y="2209800"/>
            <a:ext cx="3543300" cy="2724150"/>
          </a:xfrm>
          <a:prstGeom prst="rect">
            <a:avLst/>
          </a:prstGeom>
          <a:solidFill>
            <a:srgbClr val="DDEBE6"/>
          </a:solidFill>
          <a:ln w="0">
            <a:noFill/>
            <a:prstDash val="solid"/>
          </a:ln>
        </p:spPr>
      </p:sp>
      <p:sp>
        <p:nvSpPr>
          <p:cNvPr id="10" name="stat-2-value">
            <a:extLst>
              <a:ext uri="{FF2B5EF4-FFF2-40B4-BE49-F238E27FC236}">
                <a16:creationId xmlns:a16="http://schemas.microsoft.com/office/drawing/2014/main" id="{F800656D-9509-42F2-BBA6-F048B431F625}"/>
              </a:ext>
            </a:extLst>
          </p:cNvPr>
          <p:cNvSpPr>
            <a:spLocks noGrp="1"/>
          </p:cNvSpPr>
          <p:nvPr/>
        </p:nvSpPr>
        <p:spPr>
          <a:xfrm>
            <a:off x="4591050" y="2609850"/>
            <a:ext cx="3009900" cy="952500"/>
          </a:xfrm>
          <a:prstGeom prst="rect">
            <a:avLst/>
          </a:prstGeom>
          <a:noFill/>
          <a:ln w="0">
            <a:noFill/>
            <a:prstDash val="solid"/>
          </a:ln>
        </p:spPr>
        <p:txBody>
          <a:bodyPr wrap="square" lIns="0" tIns="0" rIns="0" bIns="0" anchor="b">
            <a:noAutofit/>
          </a:bodyPr>
          <a:lstStyle/>
          <a:p>
            <a:pPr algn="l">
              <a:lnSpc>
                <a:spcPct val="100000"/>
              </a:lnSpc>
              <a:buNone/>
              <a:defRPr sz="5100" b="1">
                <a:solidFill>
                  <a:srgbClr val="0F5A50"/>
                </a:solidFill>
                <a:latin typeface="Arial"/>
                <a:ea typeface="Arial"/>
                <a:cs typeface="Arial"/>
              </a:defRPr>
            </a:pPr>
            <a:r>
              <a:rPr sz="5100" b="1">
                <a:solidFill>
                  <a:srgbClr val="0F5A50"/>
                </a:solidFill>
                <a:latin typeface="Arial"/>
                <a:ea typeface="Arial"/>
                <a:cs typeface="Arial"/>
              </a:rPr>
              <a:t>&gt;2B</a:t>
            </a:r>
          </a:p>
        </p:txBody>
      </p:sp>
      <p:sp>
        <p:nvSpPr>
          <p:cNvPr id="11" name="stat-2-label">
            <a:extLst>
              <a:ext uri="{FF2B5EF4-FFF2-40B4-BE49-F238E27FC236}">
                <a16:creationId xmlns:a16="http://schemas.microsoft.com/office/drawing/2014/main" id="{519EC8D3-237E-4AEA-BA81-7D2AB0EFCDEF}"/>
              </a:ext>
            </a:extLst>
          </p:cNvPr>
          <p:cNvSpPr>
            <a:spLocks noGrp="1"/>
          </p:cNvSpPr>
          <p:nvPr/>
        </p:nvSpPr>
        <p:spPr>
          <a:xfrm>
            <a:off x="4591050" y="3829050"/>
            <a:ext cx="3009900" cy="628650"/>
          </a:xfrm>
          <a:prstGeom prst="rect">
            <a:avLst/>
          </a:prstGeom>
          <a:noFill/>
          <a:ln w="0">
            <a:noFill/>
            <a:prstDash val="solid"/>
          </a:ln>
        </p:spPr>
        <p:txBody>
          <a:bodyPr wrap="square" lIns="0" tIns="0" rIns="0" bIns="0" anchor="t">
            <a:noAutofit/>
          </a:bodyPr>
          <a:lstStyle/>
          <a:p>
            <a:pPr algn="l">
              <a:lnSpc>
                <a:spcPct val="100000"/>
              </a:lnSpc>
              <a:buNone/>
              <a:defRPr sz="1950" b="0">
                <a:solidFill>
                  <a:srgbClr val="111111"/>
                </a:solidFill>
                <a:latin typeface="Arial"/>
                <a:ea typeface="Arial"/>
                <a:cs typeface="Arial"/>
              </a:defRPr>
            </a:pPr>
            <a:r>
              <a:rPr sz="1950" b="0">
                <a:solidFill>
                  <a:srgbClr val="111111"/>
                </a:solidFill>
                <a:latin typeface="Arial"/>
                <a:ea typeface="Arial"/>
                <a:cs typeface="Arial"/>
              </a:rPr>
              <a:t>people depend on drylands</a:t>
            </a:r>
          </a:p>
        </p:txBody>
      </p:sp>
      <p:sp>
        <p:nvSpPr>
          <p:cNvPr id="12" name="stat-3-bg">
            <a:extLst>
              <a:ext uri="{FF2B5EF4-FFF2-40B4-BE49-F238E27FC236}">
                <a16:creationId xmlns:a16="http://schemas.microsoft.com/office/drawing/2014/main" id="{38D88825-7F9C-4EE5-A188-46CA7F08C109}"/>
              </a:ext>
            </a:extLst>
          </p:cNvPr>
          <p:cNvSpPr>
            <a:spLocks noGrp="1"/>
          </p:cNvSpPr>
          <p:nvPr/>
        </p:nvSpPr>
        <p:spPr>
          <a:xfrm>
            <a:off x="8191500" y="2209800"/>
            <a:ext cx="3543300" cy="2724150"/>
          </a:xfrm>
          <a:prstGeom prst="rect">
            <a:avLst/>
          </a:prstGeom>
          <a:solidFill>
            <a:srgbClr val="F1F2F0"/>
          </a:solidFill>
          <a:ln w="0">
            <a:noFill/>
            <a:prstDash val="solid"/>
          </a:ln>
        </p:spPr>
      </p:sp>
      <p:sp>
        <p:nvSpPr>
          <p:cNvPr id="13" name="stat-3-value">
            <a:extLst>
              <a:ext uri="{FF2B5EF4-FFF2-40B4-BE49-F238E27FC236}">
                <a16:creationId xmlns:a16="http://schemas.microsoft.com/office/drawing/2014/main" id="{846942B5-F0E7-4429-9760-A42DC2190825}"/>
              </a:ext>
            </a:extLst>
          </p:cNvPr>
          <p:cNvSpPr>
            <a:spLocks noGrp="1"/>
          </p:cNvSpPr>
          <p:nvPr/>
        </p:nvSpPr>
        <p:spPr>
          <a:xfrm>
            <a:off x="8458200" y="2609850"/>
            <a:ext cx="3009900" cy="952500"/>
          </a:xfrm>
          <a:prstGeom prst="rect">
            <a:avLst/>
          </a:prstGeom>
          <a:noFill/>
          <a:ln w="0">
            <a:noFill/>
            <a:prstDash val="solid"/>
          </a:ln>
        </p:spPr>
        <p:txBody>
          <a:bodyPr wrap="square" lIns="0" tIns="0" rIns="0" bIns="0" anchor="b">
            <a:noAutofit/>
          </a:bodyPr>
          <a:lstStyle/>
          <a:p>
            <a:pPr algn="l">
              <a:lnSpc>
                <a:spcPct val="100000"/>
              </a:lnSpc>
              <a:buNone/>
              <a:defRPr sz="5100" b="1">
                <a:solidFill>
                  <a:srgbClr val="111111"/>
                </a:solidFill>
                <a:latin typeface="Arial"/>
                <a:ea typeface="Arial"/>
                <a:cs typeface="Arial"/>
              </a:defRPr>
            </a:pPr>
            <a:r>
              <a:rPr sz="5100" b="1">
                <a:solidFill>
                  <a:srgbClr val="111111"/>
                </a:solidFill>
                <a:latin typeface="Arial"/>
                <a:ea typeface="Arial"/>
                <a:cs typeface="Arial"/>
              </a:rPr>
              <a:t>1.1B ha</a:t>
            </a:r>
          </a:p>
        </p:txBody>
      </p:sp>
      <p:sp>
        <p:nvSpPr>
          <p:cNvPr id="14" name="stat-3-label">
            <a:extLst>
              <a:ext uri="{FF2B5EF4-FFF2-40B4-BE49-F238E27FC236}">
                <a16:creationId xmlns:a16="http://schemas.microsoft.com/office/drawing/2014/main" id="{E6B9D3D9-CBD2-4DDB-B36A-C389F44F4AD4}"/>
              </a:ext>
            </a:extLst>
          </p:cNvPr>
          <p:cNvSpPr>
            <a:spLocks noGrp="1"/>
          </p:cNvSpPr>
          <p:nvPr/>
        </p:nvSpPr>
        <p:spPr>
          <a:xfrm>
            <a:off x="8458200" y="3829050"/>
            <a:ext cx="3009900" cy="628650"/>
          </a:xfrm>
          <a:prstGeom prst="rect">
            <a:avLst/>
          </a:prstGeom>
          <a:noFill/>
          <a:ln w="0">
            <a:noFill/>
            <a:prstDash val="solid"/>
          </a:ln>
        </p:spPr>
        <p:txBody>
          <a:bodyPr wrap="square" lIns="0" tIns="0" rIns="0" bIns="0" anchor="t">
            <a:noAutofit/>
          </a:bodyPr>
          <a:lstStyle/>
          <a:p>
            <a:pPr algn="l">
              <a:lnSpc>
                <a:spcPct val="100000"/>
              </a:lnSpc>
              <a:buNone/>
              <a:defRPr sz="1950" b="0">
                <a:solidFill>
                  <a:srgbClr val="111111"/>
                </a:solidFill>
                <a:latin typeface="Arial"/>
                <a:ea typeface="Arial"/>
                <a:cs typeface="Arial"/>
              </a:defRPr>
            </a:pPr>
            <a:r>
              <a:rPr sz="1950" b="0">
                <a:solidFill>
                  <a:srgbClr val="111111"/>
                </a:solidFill>
                <a:latin typeface="Arial"/>
                <a:ea typeface="Arial"/>
                <a:cs typeface="Arial"/>
              </a:rPr>
              <a:t>of forests lie in drylands</a:t>
            </a:r>
          </a:p>
        </p:txBody>
      </p:sp>
      <p:sp>
        <p:nvSpPr>
          <p:cNvPr id="15" name="global-takeaway">
            <a:extLst>
              <a:ext uri="{FF2B5EF4-FFF2-40B4-BE49-F238E27FC236}">
                <a16:creationId xmlns:a16="http://schemas.microsoft.com/office/drawing/2014/main" id="{46D69B8F-81AE-4A76-92C5-E741220794A6}"/>
              </a:ext>
            </a:extLst>
          </p:cNvPr>
          <p:cNvSpPr>
            <a:spLocks noGrp="1"/>
          </p:cNvSpPr>
          <p:nvPr/>
        </p:nvSpPr>
        <p:spPr>
          <a:xfrm>
            <a:off x="457200" y="5334000"/>
            <a:ext cx="10668000" cy="419100"/>
          </a:xfrm>
          <a:prstGeom prst="rect">
            <a:avLst/>
          </a:prstGeom>
          <a:noFill/>
          <a:ln w="0">
            <a:noFill/>
            <a:prstDash val="solid"/>
          </a:ln>
        </p:spPr>
        <p:txBody>
          <a:bodyPr wrap="square" lIns="0" tIns="0" rIns="0" bIns="0" anchor="t">
            <a:noAutofit/>
          </a:bodyPr>
          <a:lstStyle/>
          <a:p>
            <a:pPr algn="l">
              <a:lnSpc>
                <a:spcPct val="100000"/>
              </a:lnSpc>
              <a:buNone/>
              <a:defRPr sz="2100" b="1">
                <a:solidFill>
                  <a:srgbClr val="0F5A50"/>
                </a:solidFill>
                <a:latin typeface="Arial"/>
                <a:ea typeface="Arial"/>
                <a:cs typeface="Arial"/>
              </a:defRPr>
            </a:pPr>
            <a:r>
              <a:rPr sz="2100" b="1">
                <a:solidFill>
                  <a:srgbClr val="0F5A50"/>
                </a:solidFill>
                <a:latin typeface="Arial"/>
                <a:ea typeface="Arial"/>
                <a:cs typeface="Arial"/>
              </a:rPr>
              <a:t>Dryland forests represent roughly 28% of the world’s forests.</a:t>
            </a:r>
          </a:p>
        </p:txBody>
      </p:sp>
      <p:sp>
        <p:nvSpPr>
          <p:cNvPr id="16" name="global-source">
            <a:extLst>
              <a:ext uri="{FF2B5EF4-FFF2-40B4-BE49-F238E27FC236}">
                <a16:creationId xmlns:a16="http://schemas.microsoft.com/office/drawing/2014/main" id="{2CD4FC24-0573-4C23-90D8-6237C9BA662F}"/>
              </a:ext>
            </a:extLst>
          </p:cNvPr>
          <p:cNvSpPr>
            <a:spLocks noGrp="1"/>
          </p:cNvSpPr>
          <p:nvPr/>
        </p:nvSpPr>
        <p:spPr>
          <a:xfrm>
            <a:off x="457200" y="6115050"/>
            <a:ext cx="4762500" cy="171450"/>
          </a:xfrm>
          <a:prstGeom prst="rect">
            <a:avLst/>
          </a:prstGeom>
          <a:noFill/>
          <a:ln w="0">
            <a:noFill/>
            <a:prstDash val="solid"/>
          </a:ln>
        </p:spPr>
        <p:txBody>
          <a:bodyPr wrap="square" lIns="0" tIns="0" rIns="0" bIns="0" anchor="t">
            <a:noAutofit/>
          </a:bodyPr>
          <a:lstStyle/>
          <a:p>
            <a:pPr algn="l">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Source: FAO Global Dryland Assessment</a:t>
            </a:r>
          </a:p>
        </p:txBody>
      </p:sp>
    </p:spTree>
    <p:extLst>
      <p:ext uri="{BB962C8B-B14F-4D97-AF65-F5344CB8AC3E}">
        <p14:creationId xmlns:p14="http://schemas.microsoft.com/office/powerpoint/2010/main" val="1457307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B9040DC-1E69-4499-FC64-E2E7AEE4C2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1692" y="-44334"/>
            <a:ext cx="11447585" cy="6220649"/>
          </a:xfrm>
          <a:prstGeom prst="rect">
            <a:avLst/>
          </a:prstGeom>
          <a:noFill/>
          <a:ln>
            <a:noFill/>
          </a:ln>
        </p:spPr>
      </p:pic>
    </p:spTree>
    <p:extLst>
      <p:ext uri="{BB962C8B-B14F-4D97-AF65-F5344CB8AC3E}">
        <p14:creationId xmlns:p14="http://schemas.microsoft.com/office/powerpoint/2010/main" val="3329686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yebrow">
            <a:extLst>
              <a:ext uri="{FF2B5EF4-FFF2-40B4-BE49-F238E27FC236}">
                <a16:creationId xmlns:a16="http://schemas.microsoft.com/office/drawing/2014/main" id="{2731E953-A7DD-4A87-B03A-B082E9B37517}"/>
              </a:ext>
            </a:extLst>
          </p:cNvPr>
          <p:cNvSpPr>
            <a:spLocks noGrp="1"/>
          </p:cNvSpPr>
          <p:nvPr/>
        </p:nvSpPr>
        <p:spPr>
          <a:xfrm>
            <a:off x="457200" y="266700"/>
            <a:ext cx="5334000" cy="228600"/>
          </a:xfrm>
          <a:prstGeom prst="rect">
            <a:avLst/>
          </a:prstGeom>
          <a:noFill/>
          <a:ln w="0">
            <a:noFill/>
            <a:prstDash val="solid"/>
          </a:ln>
        </p:spPr>
        <p:txBody>
          <a:bodyPr wrap="square" lIns="0" tIns="0" rIns="0" bIns="0" anchor="t">
            <a:noAutofit/>
          </a:bodyPr>
          <a:lstStyle/>
          <a:p>
            <a:pPr algn="l">
              <a:lnSpc>
                <a:spcPct val="100000"/>
              </a:lnSpc>
              <a:buNone/>
              <a:defRPr sz="1200" b="1">
                <a:solidFill>
                  <a:srgbClr val="0F5A50"/>
                </a:solidFill>
                <a:latin typeface="Arial"/>
                <a:ea typeface="Arial"/>
                <a:cs typeface="Arial"/>
              </a:defRPr>
            </a:pPr>
            <a:r>
              <a:rPr sz="1200" b="1">
                <a:solidFill>
                  <a:srgbClr val="0F5A50"/>
                </a:solidFill>
                <a:latin typeface="Arial"/>
                <a:ea typeface="Arial"/>
                <a:cs typeface="Arial"/>
              </a:rPr>
              <a:t>DRYLANDS · WATER · CIVILIZATION</a:t>
            </a:r>
          </a:p>
        </p:txBody>
      </p:sp>
      <p:sp>
        <p:nvSpPr>
          <p:cNvPr id="2" name="title">
            <a:extLst>
              <a:ext uri="{FF2B5EF4-FFF2-40B4-BE49-F238E27FC236}">
                <a16:creationId xmlns:a16="http://schemas.microsoft.com/office/drawing/2014/main" id="{37654E87-01EB-4BF7-9A12-D1EC5504639B}"/>
              </a:ext>
            </a:extLst>
          </p:cNvPr>
          <p:cNvSpPr>
            <a:spLocks noGrp="1"/>
          </p:cNvSpPr>
          <p:nvPr/>
        </p:nvSpPr>
        <p:spPr>
          <a:xfrm>
            <a:off x="457200" y="590550"/>
            <a:ext cx="11277600" cy="609600"/>
          </a:xfrm>
          <a:prstGeom prst="rect">
            <a:avLst/>
          </a:prstGeom>
          <a:noFill/>
          <a:ln w="0">
            <a:noFill/>
            <a:prstDash val="solid"/>
          </a:ln>
        </p:spPr>
        <p:txBody>
          <a:bodyPr wrap="square" lIns="0" tIns="0" rIns="0" bIns="0" anchor="t">
            <a:noAutofit/>
          </a:bodyPr>
          <a:lstStyle/>
          <a:p>
            <a:pPr algn="l">
              <a:lnSpc>
                <a:spcPct val="100000"/>
              </a:lnSpc>
              <a:buNone/>
              <a:defRPr sz="3750" b="1">
                <a:solidFill>
                  <a:srgbClr val="111111"/>
                </a:solidFill>
                <a:latin typeface="Arial"/>
                <a:ea typeface="Arial"/>
                <a:cs typeface="Arial"/>
              </a:defRPr>
            </a:pPr>
            <a:r>
              <a:rPr sz="3750" b="1">
                <a:solidFill>
                  <a:srgbClr val="111111"/>
                </a:solidFill>
                <a:latin typeface="Arial"/>
                <a:ea typeface="Arial"/>
                <a:cs typeface="Arial"/>
              </a:rPr>
              <a:t>Drylands are landscapes of civilization</a:t>
            </a:r>
          </a:p>
        </p:txBody>
      </p:sp>
      <p:sp>
        <p:nvSpPr>
          <p:cNvPr id="3" name="title-rule">
            <a:extLst>
              <a:ext uri="{FF2B5EF4-FFF2-40B4-BE49-F238E27FC236}">
                <a16:creationId xmlns:a16="http://schemas.microsoft.com/office/drawing/2014/main" id="{80272FF2-0675-479E-8D39-0E37BCCEF99F}"/>
              </a:ext>
            </a:extLst>
          </p:cNvPr>
          <p:cNvSpPr>
            <a:spLocks noGrp="1"/>
          </p:cNvSpPr>
          <p:nvPr/>
        </p:nvSpPr>
        <p:spPr>
          <a:xfrm>
            <a:off x="457200" y="1257300"/>
            <a:ext cx="11277600" cy="9525"/>
          </a:xfrm>
          <a:prstGeom prst="rect">
            <a:avLst/>
          </a:prstGeom>
          <a:solidFill>
            <a:srgbClr val="B8BCC4"/>
          </a:solidFill>
          <a:ln w="0">
            <a:noFill/>
            <a:prstDash val="solid"/>
          </a:ln>
        </p:spPr>
      </p:sp>
      <p:sp>
        <p:nvSpPr>
          <p:cNvPr id="4" name="thesis">
            <a:extLst>
              <a:ext uri="{FF2B5EF4-FFF2-40B4-BE49-F238E27FC236}">
                <a16:creationId xmlns:a16="http://schemas.microsoft.com/office/drawing/2014/main" id="{194A107B-3CC8-4E12-8D6F-DBFD12F6D761}"/>
              </a:ext>
            </a:extLst>
          </p:cNvPr>
          <p:cNvSpPr>
            <a:spLocks noGrp="1"/>
          </p:cNvSpPr>
          <p:nvPr/>
        </p:nvSpPr>
        <p:spPr>
          <a:xfrm>
            <a:off x="457200" y="1504950"/>
            <a:ext cx="10858500" cy="476250"/>
          </a:xfrm>
          <a:prstGeom prst="rect">
            <a:avLst/>
          </a:prstGeom>
          <a:noFill/>
          <a:ln w="0">
            <a:noFill/>
            <a:prstDash val="solid"/>
          </a:ln>
        </p:spPr>
        <p:txBody>
          <a:bodyPr wrap="square" lIns="0" tIns="0" rIns="0" bIns="0" anchor="t">
            <a:noAutofit/>
          </a:bodyPr>
          <a:lstStyle/>
          <a:p>
            <a:pPr algn="l">
              <a:lnSpc>
                <a:spcPct val="100000"/>
              </a:lnSpc>
              <a:buNone/>
              <a:defRPr sz="2250" b="0">
                <a:solidFill>
                  <a:srgbClr val="5F656B"/>
                </a:solidFill>
                <a:latin typeface="Arial"/>
                <a:ea typeface="Arial"/>
                <a:cs typeface="Arial"/>
              </a:defRPr>
            </a:pPr>
            <a:r>
              <a:rPr sz="2250" b="0">
                <a:solidFill>
                  <a:srgbClr val="5F656B"/>
                </a:solidFill>
                <a:latin typeface="Arial"/>
                <a:ea typeface="Arial"/>
                <a:cs typeface="Arial"/>
              </a:rPr>
              <a:t>Many cradles of civilization emerged in water-rich corridors within dry regions.</a:t>
            </a:r>
          </a:p>
        </p:txBody>
      </p:sp>
      <p:cxnSp>
        <p:nvCxnSpPr>
          <p:cNvPr id="24" name="civilization-connector"/>
          <p:cNvCxnSpPr/>
          <p:nvPr/>
        </p:nvCxnSpPr>
        <p:spPr>
          <a:xfrm>
            <a:off x="1009650" y="2952750"/>
            <a:ext cx="10172700" cy="0"/>
          </a:xfrm>
          <a:prstGeom prst="straightConnector1">
            <a:avLst/>
          </a:prstGeom>
          <a:ln w="28575">
            <a:solidFill>
              <a:srgbClr val="C99A2E"/>
            </a:solidFill>
            <a:prstDash val="solid"/>
          </a:ln>
        </p:spPr>
      </p:cxnSp>
      <p:sp>
        <p:nvSpPr>
          <p:cNvPr id="6" name="node-1">
            <a:extLst>
              <a:ext uri="{FF2B5EF4-FFF2-40B4-BE49-F238E27FC236}">
                <a16:creationId xmlns:a16="http://schemas.microsoft.com/office/drawing/2014/main" id="{D77D0E02-DD17-4053-AA4F-9F53E00F6CE3}"/>
              </a:ext>
            </a:extLst>
          </p:cNvPr>
          <p:cNvSpPr>
            <a:spLocks noGrp="1"/>
          </p:cNvSpPr>
          <p:nvPr/>
        </p:nvSpPr>
        <p:spPr>
          <a:xfrm>
            <a:off x="2047875" y="2838450"/>
            <a:ext cx="228600" cy="228600"/>
          </a:xfrm>
          <a:prstGeom prst="ellipse">
            <a:avLst/>
          </a:prstGeom>
          <a:solidFill>
            <a:srgbClr val="C99A2E"/>
          </a:solidFill>
          <a:ln w="0">
            <a:noFill/>
            <a:prstDash val="solid"/>
          </a:ln>
        </p:spPr>
      </p:sp>
      <p:sp>
        <p:nvSpPr>
          <p:cNvPr id="7" name="kicker-1">
            <a:extLst>
              <a:ext uri="{FF2B5EF4-FFF2-40B4-BE49-F238E27FC236}">
                <a16:creationId xmlns:a16="http://schemas.microsoft.com/office/drawing/2014/main" id="{BB64A5D1-048F-4D05-9DF9-C99F440E02D2}"/>
              </a:ext>
            </a:extLst>
          </p:cNvPr>
          <p:cNvSpPr>
            <a:spLocks noGrp="1"/>
          </p:cNvSpPr>
          <p:nvPr/>
        </p:nvSpPr>
        <p:spPr>
          <a:xfrm>
            <a:off x="514350" y="2305050"/>
            <a:ext cx="3295650" cy="228600"/>
          </a:xfrm>
          <a:prstGeom prst="rect">
            <a:avLst/>
          </a:prstGeom>
          <a:noFill/>
          <a:ln w="0">
            <a:noFill/>
            <a:prstDash val="solid"/>
          </a:ln>
        </p:spPr>
        <p:txBody>
          <a:bodyPr wrap="square" lIns="0" tIns="0" rIns="0" bIns="0" anchor="t">
            <a:noAutofit/>
          </a:bodyPr>
          <a:lstStyle/>
          <a:p>
            <a:pPr algn="ctr">
              <a:lnSpc>
                <a:spcPct val="100000"/>
              </a:lnSpc>
              <a:buNone/>
              <a:defRPr sz="1275" b="1">
                <a:solidFill>
                  <a:srgbClr val="C99A2E"/>
                </a:solidFill>
                <a:latin typeface="Arial"/>
                <a:ea typeface="Arial"/>
                <a:cs typeface="Arial"/>
              </a:defRPr>
            </a:pPr>
            <a:r>
              <a:rPr sz="1275" b="1">
                <a:solidFill>
                  <a:srgbClr val="C99A2E"/>
                </a:solidFill>
                <a:latin typeface="Arial"/>
                <a:ea typeface="Arial"/>
                <a:cs typeface="Arial"/>
              </a:rPr>
              <a:t>EARLY SETTLEMENTS</a:t>
            </a:r>
          </a:p>
        </p:txBody>
      </p:sp>
      <p:sp>
        <p:nvSpPr>
          <p:cNvPr id="8" name="region-title-1">
            <a:extLst>
              <a:ext uri="{FF2B5EF4-FFF2-40B4-BE49-F238E27FC236}">
                <a16:creationId xmlns:a16="http://schemas.microsoft.com/office/drawing/2014/main" id="{DCD1E0F6-8521-415C-B5D5-0F934D7F8026}"/>
              </a:ext>
            </a:extLst>
          </p:cNvPr>
          <p:cNvSpPr>
            <a:spLocks noGrp="1"/>
          </p:cNvSpPr>
          <p:nvPr/>
        </p:nvSpPr>
        <p:spPr>
          <a:xfrm>
            <a:off x="514350" y="3333750"/>
            <a:ext cx="3295650" cy="685800"/>
          </a:xfrm>
          <a:prstGeom prst="rect">
            <a:avLst/>
          </a:prstGeom>
          <a:noFill/>
          <a:ln w="0">
            <a:noFill/>
            <a:prstDash val="solid"/>
          </a:ln>
        </p:spPr>
        <p:txBody>
          <a:bodyPr wrap="square" lIns="0" tIns="0" rIns="0" bIns="0" anchor="t">
            <a:noAutofit/>
          </a:bodyPr>
          <a:lstStyle/>
          <a:p>
            <a:pPr algn="ctr">
              <a:lnSpc>
                <a:spcPct val="95000"/>
              </a:lnSpc>
              <a:buNone/>
              <a:defRPr sz="2025" b="1">
                <a:solidFill>
                  <a:srgbClr val="111111"/>
                </a:solidFill>
                <a:latin typeface="Arial"/>
                <a:ea typeface="Arial"/>
                <a:cs typeface="Arial"/>
              </a:defRPr>
            </a:pPr>
            <a:r>
              <a:rPr sz="2025" b="1">
                <a:solidFill>
                  <a:srgbClr val="111111"/>
                </a:solidFill>
                <a:latin typeface="Arial"/>
                <a:ea typeface="Arial"/>
                <a:cs typeface="Arial"/>
              </a:rPr>
              <a:t>Upper Mesopotamia</a:t>
            </a:r>
          </a:p>
          <a:p>
            <a:pPr algn="ctr">
              <a:lnSpc>
                <a:spcPct val="95000"/>
              </a:lnSpc>
              <a:buNone/>
              <a:defRPr sz="2025" b="1">
                <a:solidFill>
                  <a:srgbClr val="111111"/>
                </a:solidFill>
                <a:latin typeface="Arial"/>
                <a:ea typeface="Arial"/>
                <a:cs typeface="Arial"/>
              </a:defRPr>
            </a:pPr>
            <a:r>
              <a:rPr sz="2025" b="1">
                <a:solidFill>
                  <a:srgbClr val="111111"/>
                </a:solidFill>
                <a:latin typeface="Arial"/>
                <a:ea typeface="Arial"/>
                <a:cs typeface="Arial"/>
              </a:rPr>
              <a:t>&amp; Central Anatolia</a:t>
            </a:r>
          </a:p>
        </p:txBody>
      </p:sp>
      <p:sp>
        <p:nvSpPr>
          <p:cNvPr id="9" name="region-body-1">
            <a:extLst>
              <a:ext uri="{FF2B5EF4-FFF2-40B4-BE49-F238E27FC236}">
                <a16:creationId xmlns:a16="http://schemas.microsoft.com/office/drawing/2014/main" id="{AF22088F-8F67-4863-BE2C-20A0E2543560}"/>
              </a:ext>
            </a:extLst>
          </p:cNvPr>
          <p:cNvSpPr>
            <a:spLocks noGrp="1"/>
          </p:cNvSpPr>
          <p:nvPr/>
        </p:nvSpPr>
        <p:spPr>
          <a:xfrm>
            <a:off x="590550" y="4191000"/>
            <a:ext cx="3143250" cy="1085850"/>
          </a:xfrm>
          <a:prstGeom prst="rect">
            <a:avLst/>
          </a:prstGeom>
          <a:noFill/>
          <a:ln w="0">
            <a:noFill/>
            <a:prstDash val="solid"/>
          </a:ln>
        </p:spPr>
        <p:txBody>
          <a:bodyPr wrap="square" lIns="0" tIns="0" rIns="0" bIns="0" anchor="t">
            <a:normAutofit/>
          </a:bodyPr>
          <a:lstStyle/>
          <a:p>
            <a:pPr algn="ctr">
              <a:lnSpc>
                <a:spcPct val="100000"/>
              </a:lnSpc>
              <a:buNone/>
              <a:defRPr sz="1650" b="0">
                <a:solidFill>
                  <a:srgbClr val="5F656B"/>
                </a:solidFill>
                <a:latin typeface="Arial"/>
                <a:ea typeface="Arial"/>
                <a:cs typeface="Arial"/>
              </a:defRPr>
            </a:pPr>
            <a:r>
              <a:rPr sz="1650" b="0">
                <a:solidFill>
                  <a:srgbClr val="5F656B"/>
                </a:solidFill>
                <a:latin typeface="Arial"/>
                <a:ea typeface="Arial"/>
                <a:cs typeface="Arial"/>
              </a:rPr>
              <a:t>Communities at Göbekli Tepe and Çatalhöyük thrived where steppe met wetlands, foothills and rich food resources.</a:t>
            </a:r>
          </a:p>
        </p:txBody>
      </p:sp>
      <p:sp>
        <p:nvSpPr>
          <p:cNvPr id="10" name="node-2">
            <a:extLst>
              <a:ext uri="{FF2B5EF4-FFF2-40B4-BE49-F238E27FC236}">
                <a16:creationId xmlns:a16="http://schemas.microsoft.com/office/drawing/2014/main" id="{68C164B0-1DC9-49EC-9618-89E062896FC0}"/>
              </a:ext>
            </a:extLst>
          </p:cNvPr>
          <p:cNvSpPr>
            <a:spLocks noGrp="1"/>
          </p:cNvSpPr>
          <p:nvPr/>
        </p:nvSpPr>
        <p:spPr>
          <a:xfrm>
            <a:off x="5762625" y="2838450"/>
            <a:ext cx="228600" cy="228600"/>
          </a:xfrm>
          <a:prstGeom prst="ellipse">
            <a:avLst/>
          </a:prstGeom>
          <a:solidFill>
            <a:srgbClr val="0F5A50"/>
          </a:solidFill>
          <a:ln w="0">
            <a:noFill/>
            <a:prstDash val="solid"/>
          </a:ln>
        </p:spPr>
      </p:sp>
      <p:sp>
        <p:nvSpPr>
          <p:cNvPr id="11" name="kicker-2">
            <a:extLst>
              <a:ext uri="{FF2B5EF4-FFF2-40B4-BE49-F238E27FC236}">
                <a16:creationId xmlns:a16="http://schemas.microsoft.com/office/drawing/2014/main" id="{79FC7A90-5CC4-4AAC-8359-801CB6FD3777}"/>
              </a:ext>
            </a:extLst>
          </p:cNvPr>
          <p:cNvSpPr>
            <a:spLocks noGrp="1"/>
          </p:cNvSpPr>
          <p:nvPr/>
        </p:nvSpPr>
        <p:spPr>
          <a:xfrm>
            <a:off x="4229100" y="2305050"/>
            <a:ext cx="3295650" cy="228600"/>
          </a:xfrm>
          <a:prstGeom prst="rect">
            <a:avLst/>
          </a:prstGeom>
          <a:noFill/>
          <a:ln w="0">
            <a:noFill/>
            <a:prstDash val="solid"/>
          </a:ln>
        </p:spPr>
        <p:txBody>
          <a:bodyPr wrap="square" lIns="0" tIns="0" rIns="0" bIns="0" anchor="t">
            <a:noAutofit/>
          </a:bodyPr>
          <a:lstStyle/>
          <a:p>
            <a:pPr algn="ctr">
              <a:lnSpc>
                <a:spcPct val="100000"/>
              </a:lnSpc>
              <a:buNone/>
              <a:defRPr sz="1275" b="1">
                <a:solidFill>
                  <a:srgbClr val="0F5A50"/>
                </a:solidFill>
                <a:latin typeface="Arial"/>
                <a:ea typeface="Arial"/>
                <a:cs typeface="Arial"/>
              </a:defRPr>
            </a:pPr>
            <a:r>
              <a:rPr sz="1275" b="1">
                <a:solidFill>
                  <a:srgbClr val="0F5A50"/>
                </a:solidFill>
                <a:latin typeface="Arial"/>
                <a:ea typeface="Arial"/>
                <a:cs typeface="Arial"/>
              </a:rPr>
              <a:t>RIVER CIVILIZATIONS</a:t>
            </a:r>
          </a:p>
        </p:txBody>
      </p:sp>
      <p:sp>
        <p:nvSpPr>
          <p:cNvPr id="12" name="region-title-2">
            <a:extLst>
              <a:ext uri="{FF2B5EF4-FFF2-40B4-BE49-F238E27FC236}">
                <a16:creationId xmlns:a16="http://schemas.microsoft.com/office/drawing/2014/main" id="{C2689178-B723-4087-9A69-275BB1768E36}"/>
              </a:ext>
            </a:extLst>
          </p:cNvPr>
          <p:cNvSpPr>
            <a:spLocks noGrp="1"/>
          </p:cNvSpPr>
          <p:nvPr/>
        </p:nvSpPr>
        <p:spPr>
          <a:xfrm>
            <a:off x="4229100" y="3333750"/>
            <a:ext cx="3295650" cy="685800"/>
          </a:xfrm>
          <a:prstGeom prst="rect">
            <a:avLst/>
          </a:prstGeom>
          <a:noFill/>
          <a:ln w="0">
            <a:noFill/>
            <a:prstDash val="solid"/>
          </a:ln>
        </p:spPr>
        <p:txBody>
          <a:bodyPr wrap="square" lIns="0" tIns="0" rIns="0" bIns="0" anchor="t">
            <a:noAutofit/>
          </a:bodyPr>
          <a:lstStyle/>
          <a:p>
            <a:pPr algn="ctr">
              <a:lnSpc>
                <a:spcPct val="95000"/>
              </a:lnSpc>
              <a:buNone/>
              <a:defRPr sz="2025" b="1">
                <a:solidFill>
                  <a:srgbClr val="111111"/>
                </a:solidFill>
                <a:latin typeface="Arial"/>
                <a:ea typeface="Arial"/>
                <a:cs typeface="Arial"/>
              </a:defRPr>
            </a:pPr>
            <a:r>
              <a:rPr sz="2025" b="1">
                <a:solidFill>
                  <a:srgbClr val="111111"/>
                </a:solidFill>
                <a:latin typeface="Arial"/>
                <a:ea typeface="Arial"/>
                <a:cs typeface="Arial"/>
              </a:rPr>
              <a:t>Tigris–Euphrates</a:t>
            </a:r>
          </a:p>
          <a:p>
            <a:pPr algn="ctr">
              <a:lnSpc>
                <a:spcPct val="95000"/>
              </a:lnSpc>
              <a:buNone/>
              <a:defRPr sz="2025" b="1">
                <a:solidFill>
                  <a:srgbClr val="111111"/>
                </a:solidFill>
                <a:latin typeface="Arial"/>
                <a:ea typeface="Arial"/>
                <a:cs typeface="Arial"/>
              </a:defRPr>
            </a:pPr>
            <a:r>
              <a:rPr sz="2025" b="1">
                <a:solidFill>
                  <a:srgbClr val="111111"/>
                </a:solidFill>
                <a:latin typeface="Arial"/>
                <a:ea typeface="Arial"/>
                <a:cs typeface="Arial"/>
              </a:rPr>
              <a:t>&amp; Nile</a:t>
            </a:r>
          </a:p>
        </p:txBody>
      </p:sp>
      <p:sp>
        <p:nvSpPr>
          <p:cNvPr id="13" name="region-body-2">
            <a:extLst>
              <a:ext uri="{FF2B5EF4-FFF2-40B4-BE49-F238E27FC236}">
                <a16:creationId xmlns:a16="http://schemas.microsoft.com/office/drawing/2014/main" id="{62F64E18-2AA9-4F27-A3BF-D0AFBD9C0187}"/>
              </a:ext>
            </a:extLst>
          </p:cNvPr>
          <p:cNvSpPr>
            <a:spLocks noGrp="1"/>
          </p:cNvSpPr>
          <p:nvPr/>
        </p:nvSpPr>
        <p:spPr>
          <a:xfrm>
            <a:off x="4305300" y="4191000"/>
            <a:ext cx="3143250" cy="1085850"/>
          </a:xfrm>
          <a:prstGeom prst="rect">
            <a:avLst/>
          </a:prstGeom>
          <a:noFill/>
          <a:ln w="0">
            <a:noFill/>
            <a:prstDash val="solid"/>
          </a:ln>
        </p:spPr>
        <p:txBody>
          <a:bodyPr wrap="square" lIns="0" tIns="0" rIns="0" bIns="0" anchor="t">
            <a:normAutofit/>
          </a:bodyPr>
          <a:lstStyle/>
          <a:p>
            <a:pPr algn="ctr">
              <a:lnSpc>
                <a:spcPct val="100000"/>
              </a:lnSpc>
              <a:buNone/>
              <a:defRPr sz="1650" b="0">
                <a:solidFill>
                  <a:srgbClr val="5F656B"/>
                </a:solidFill>
                <a:latin typeface="Arial"/>
                <a:ea typeface="Arial"/>
                <a:cs typeface="Arial"/>
              </a:defRPr>
            </a:pPr>
            <a:r>
              <a:rPr sz="1650" b="0">
                <a:solidFill>
                  <a:srgbClr val="5F656B"/>
                </a:solidFill>
                <a:latin typeface="Arial"/>
                <a:ea typeface="Arial"/>
                <a:cs typeface="Arial"/>
              </a:rPr>
              <a:t>Floodplains and irrigation transformed seasonal water into agriculture, cities and institutions.</a:t>
            </a:r>
          </a:p>
        </p:txBody>
      </p:sp>
      <p:sp>
        <p:nvSpPr>
          <p:cNvPr id="14" name="node-3">
            <a:extLst>
              <a:ext uri="{FF2B5EF4-FFF2-40B4-BE49-F238E27FC236}">
                <a16:creationId xmlns:a16="http://schemas.microsoft.com/office/drawing/2014/main" id="{47ACFA20-E618-4B53-B422-A42D12203D99}"/>
              </a:ext>
            </a:extLst>
          </p:cNvPr>
          <p:cNvSpPr>
            <a:spLocks noGrp="1"/>
          </p:cNvSpPr>
          <p:nvPr/>
        </p:nvSpPr>
        <p:spPr>
          <a:xfrm>
            <a:off x="9477375" y="2838450"/>
            <a:ext cx="228600" cy="228600"/>
          </a:xfrm>
          <a:prstGeom prst="ellipse">
            <a:avLst/>
          </a:prstGeom>
          <a:solidFill>
            <a:srgbClr val="C99A2E"/>
          </a:solidFill>
          <a:ln w="0">
            <a:noFill/>
            <a:prstDash val="solid"/>
          </a:ln>
        </p:spPr>
      </p:sp>
      <p:sp>
        <p:nvSpPr>
          <p:cNvPr id="15" name="kicker-3">
            <a:extLst>
              <a:ext uri="{FF2B5EF4-FFF2-40B4-BE49-F238E27FC236}">
                <a16:creationId xmlns:a16="http://schemas.microsoft.com/office/drawing/2014/main" id="{DBEE4A73-BFA9-4F42-A65A-D23963C5E7CF}"/>
              </a:ext>
            </a:extLst>
          </p:cNvPr>
          <p:cNvSpPr>
            <a:spLocks noGrp="1"/>
          </p:cNvSpPr>
          <p:nvPr/>
        </p:nvSpPr>
        <p:spPr>
          <a:xfrm>
            <a:off x="7943850" y="2305050"/>
            <a:ext cx="3295650" cy="228600"/>
          </a:xfrm>
          <a:prstGeom prst="rect">
            <a:avLst/>
          </a:prstGeom>
          <a:noFill/>
          <a:ln w="0">
            <a:noFill/>
            <a:prstDash val="solid"/>
          </a:ln>
        </p:spPr>
        <p:txBody>
          <a:bodyPr wrap="square" lIns="0" tIns="0" rIns="0" bIns="0" anchor="t">
            <a:noAutofit/>
          </a:bodyPr>
          <a:lstStyle/>
          <a:p>
            <a:pPr algn="ctr">
              <a:lnSpc>
                <a:spcPct val="100000"/>
              </a:lnSpc>
              <a:buNone/>
              <a:defRPr sz="1275" b="1">
                <a:solidFill>
                  <a:srgbClr val="C99A2E"/>
                </a:solidFill>
                <a:latin typeface="Arial"/>
                <a:ea typeface="Arial"/>
                <a:cs typeface="Arial"/>
              </a:defRPr>
            </a:pPr>
            <a:r>
              <a:rPr sz="1275" b="1" dirty="0">
                <a:solidFill>
                  <a:srgbClr val="C99A2E"/>
                </a:solidFill>
                <a:latin typeface="Arial"/>
                <a:ea typeface="Arial"/>
                <a:cs typeface="Arial"/>
              </a:rPr>
              <a:t>OASIS &amp; STEPPE NETWORKS</a:t>
            </a:r>
          </a:p>
        </p:txBody>
      </p:sp>
      <p:sp>
        <p:nvSpPr>
          <p:cNvPr id="16" name="region-title-3">
            <a:extLst>
              <a:ext uri="{FF2B5EF4-FFF2-40B4-BE49-F238E27FC236}">
                <a16:creationId xmlns:a16="http://schemas.microsoft.com/office/drawing/2014/main" id="{6D84AAB0-115F-4374-806F-137C5EE2057F}"/>
              </a:ext>
            </a:extLst>
          </p:cNvPr>
          <p:cNvSpPr>
            <a:spLocks noGrp="1"/>
          </p:cNvSpPr>
          <p:nvPr/>
        </p:nvSpPr>
        <p:spPr>
          <a:xfrm>
            <a:off x="7943850" y="3333750"/>
            <a:ext cx="3295650" cy="685800"/>
          </a:xfrm>
          <a:prstGeom prst="rect">
            <a:avLst/>
          </a:prstGeom>
          <a:noFill/>
          <a:ln w="0">
            <a:noFill/>
            <a:prstDash val="solid"/>
          </a:ln>
        </p:spPr>
        <p:txBody>
          <a:bodyPr wrap="square" lIns="0" tIns="0" rIns="0" bIns="0" anchor="t">
            <a:noAutofit/>
          </a:bodyPr>
          <a:lstStyle/>
          <a:p>
            <a:pPr algn="ctr">
              <a:lnSpc>
                <a:spcPct val="95000"/>
              </a:lnSpc>
              <a:buNone/>
              <a:defRPr sz="2025" b="1">
                <a:solidFill>
                  <a:srgbClr val="111111"/>
                </a:solidFill>
                <a:latin typeface="Arial"/>
                <a:ea typeface="Arial"/>
                <a:cs typeface="Arial"/>
              </a:defRPr>
            </a:pPr>
            <a:r>
              <a:rPr lang="tr-TR" sz="2025" b="1" dirty="0" err="1"/>
              <a:t>Transoxiana</a:t>
            </a:r>
            <a:r>
              <a:rPr lang="tr-TR" sz="2025" b="1" dirty="0"/>
              <a:t> (Maveraünnehir) </a:t>
            </a:r>
            <a:r>
              <a:rPr sz="2025" b="1" dirty="0">
                <a:solidFill>
                  <a:srgbClr val="111111"/>
                </a:solidFill>
                <a:latin typeface="Arial"/>
                <a:ea typeface="Arial"/>
                <a:cs typeface="Arial"/>
              </a:rPr>
              <a:t>&amp; </a:t>
            </a:r>
            <a:r>
              <a:rPr lang="tr-TR" sz="2025" b="1" dirty="0" err="1"/>
              <a:t>Northern</a:t>
            </a:r>
            <a:r>
              <a:rPr lang="tr-TR" sz="2025" b="1" dirty="0"/>
              <a:t> </a:t>
            </a:r>
            <a:r>
              <a:rPr lang="tr-TR" sz="2025" b="1" dirty="0" err="1"/>
              <a:t>China</a:t>
            </a:r>
            <a:endParaRPr sz="2025" b="1" dirty="0">
              <a:solidFill>
                <a:srgbClr val="111111"/>
              </a:solidFill>
              <a:latin typeface="Arial"/>
              <a:ea typeface="Arial"/>
              <a:cs typeface="Arial"/>
            </a:endParaRPr>
          </a:p>
        </p:txBody>
      </p:sp>
      <p:sp>
        <p:nvSpPr>
          <p:cNvPr id="17" name="region-body-3">
            <a:extLst>
              <a:ext uri="{FF2B5EF4-FFF2-40B4-BE49-F238E27FC236}">
                <a16:creationId xmlns:a16="http://schemas.microsoft.com/office/drawing/2014/main" id="{E0066060-4BEB-40D7-8903-D8F4DD6A594F}"/>
              </a:ext>
            </a:extLst>
          </p:cNvPr>
          <p:cNvSpPr>
            <a:spLocks noGrp="1"/>
          </p:cNvSpPr>
          <p:nvPr/>
        </p:nvSpPr>
        <p:spPr>
          <a:xfrm>
            <a:off x="8020050" y="4191000"/>
            <a:ext cx="3143250" cy="1085850"/>
          </a:xfrm>
          <a:prstGeom prst="rect">
            <a:avLst/>
          </a:prstGeom>
          <a:noFill/>
          <a:ln w="0">
            <a:noFill/>
            <a:prstDash val="solid"/>
          </a:ln>
        </p:spPr>
        <p:txBody>
          <a:bodyPr wrap="square" lIns="0" tIns="0" rIns="0" bIns="0" anchor="t">
            <a:normAutofit/>
          </a:bodyPr>
          <a:lstStyle/>
          <a:p>
            <a:pPr algn="ctr">
              <a:lnSpc>
                <a:spcPct val="100000"/>
              </a:lnSpc>
              <a:buNone/>
              <a:defRPr sz="1650" b="0">
                <a:solidFill>
                  <a:srgbClr val="5F656B"/>
                </a:solidFill>
                <a:latin typeface="Arial"/>
                <a:ea typeface="Arial"/>
                <a:cs typeface="Arial"/>
              </a:defRPr>
            </a:pPr>
            <a:r>
              <a:rPr sz="1650" b="0" dirty="0">
                <a:solidFill>
                  <a:srgbClr val="5F656B"/>
                </a:solidFill>
                <a:latin typeface="Arial"/>
                <a:ea typeface="Arial"/>
                <a:cs typeface="Arial"/>
              </a:rPr>
              <a:t>Oasis cities and the Yellow River–Loess transition linked drought-adapted farming with regional exchange.</a:t>
            </a:r>
          </a:p>
        </p:txBody>
      </p:sp>
      <p:sp>
        <p:nvSpPr>
          <p:cNvPr id="18" name="takeaway-bg">
            <a:extLst>
              <a:ext uri="{FF2B5EF4-FFF2-40B4-BE49-F238E27FC236}">
                <a16:creationId xmlns:a16="http://schemas.microsoft.com/office/drawing/2014/main" id="{4E7A999E-349F-4123-A24C-4179DEE1EEBB}"/>
              </a:ext>
            </a:extLst>
          </p:cNvPr>
          <p:cNvSpPr>
            <a:spLocks noGrp="1"/>
          </p:cNvSpPr>
          <p:nvPr/>
        </p:nvSpPr>
        <p:spPr>
          <a:xfrm>
            <a:off x="457200" y="5619750"/>
            <a:ext cx="11277600" cy="819150"/>
          </a:xfrm>
          <a:prstGeom prst="rect">
            <a:avLst/>
          </a:prstGeom>
          <a:solidFill>
            <a:srgbClr val="0F5A50"/>
          </a:solidFill>
          <a:ln w="0">
            <a:noFill/>
            <a:prstDash val="solid"/>
          </a:ln>
        </p:spPr>
      </p:sp>
      <p:sp>
        <p:nvSpPr>
          <p:cNvPr id="19" name="takeaway">
            <a:extLst>
              <a:ext uri="{FF2B5EF4-FFF2-40B4-BE49-F238E27FC236}">
                <a16:creationId xmlns:a16="http://schemas.microsoft.com/office/drawing/2014/main" id="{B73FB83B-3D6E-45C3-A4DB-6676CA0F2C02}"/>
              </a:ext>
            </a:extLst>
          </p:cNvPr>
          <p:cNvSpPr>
            <a:spLocks noGrp="1"/>
          </p:cNvSpPr>
          <p:nvPr/>
        </p:nvSpPr>
        <p:spPr>
          <a:xfrm>
            <a:off x="762000" y="5829300"/>
            <a:ext cx="10668000" cy="476250"/>
          </a:xfrm>
          <a:prstGeom prst="rect">
            <a:avLst/>
          </a:prstGeom>
          <a:noFill/>
          <a:ln w="0">
            <a:noFill/>
            <a:prstDash val="solid"/>
          </a:ln>
        </p:spPr>
        <p:txBody>
          <a:bodyPr wrap="square" lIns="0" tIns="0" rIns="0" bIns="0" anchor="ctr">
            <a:normAutofit fontScale="85335" lnSpcReduction="10000"/>
          </a:bodyPr>
          <a:lstStyle/>
          <a:p>
            <a:pPr algn="ctr">
              <a:lnSpc>
                <a:spcPct val="100000"/>
              </a:lnSpc>
              <a:buNone/>
              <a:defRPr sz="2025" b="0">
                <a:solidFill>
                  <a:srgbClr val="FFFFFF"/>
                </a:solidFill>
                <a:latin typeface="Arial"/>
                <a:ea typeface="Arial"/>
                <a:cs typeface="Arial"/>
              </a:defRPr>
            </a:pPr>
            <a:r>
              <a:rPr sz="2025" b="0">
                <a:solidFill>
                  <a:srgbClr val="FFFFFF"/>
                </a:solidFill>
                <a:latin typeface="Arial"/>
                <a:ea typeface="Arial"/>
                <a:cs typeface="Arial"/>
              </a:rPr>
              <a:t>Civilization did not flourish because of aridity. It flourished because people learned to manage scarce and variable water.</a:t>
            </a:r>
          </a:p>
        </p:txBody>
      </p:sp>
    </p:spTree>
    <p:extLst>
      <p:ext uri="{BB962C8B-B14F-4D97-AF65-F5344CB8AC3E}">
        <p14:creationId xmlns:p14="http://schemas.microsoft.com/office/powerpoint/2010/main" val="515562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28600"/>
            <a:ext cx="5486400" cy="182880"/>
          </a:xfrm>
          <a:prstGeom prst="rect">
            <a:avLst/>
          </a:prstGeom>
          <a:noFill/>
        </p:spPr>
        <p:txBody>
          <a:bodyPr wrap="square" lIns="0" tIns="0" rIns="0" bIns="0" anchor="t">
            <a:spAutoFit/>
          </a:bodyPr>
          <a:lstStyle/>
          <a:p>
            <a:pPr algn="l"/>
            <a:r>
              <a:rPr sz="900" b="1">
                <a:solidFill>
                  <a:srgbClr val="0F5A50"/>
                </a:solidFill>
                <a:latin typeface="Arial"/>
              </a:rPr>
              <a:t>OTS GREEN VISION · RIO CONVENTIONS SYNERGY</a:t>
            </a:r>
          </a:p>
        </p:txBody>
      </p:sp>
      <p:sp>
        <p:nvSpPr>
          <p:cNvPr id="3" name="TextBox 2"/>
          <p:cNvSpPr txBox="1"/>
          <p:nvPr/>
        </p:nvSpPr>
        <p:spPr>
          <a:xfrm>
            <a:off x="457200" y="557784"/>
            <a:ext cx="10972800" cy="438912"/>
          </a:xfrm>
          <a:prstGeom prst="rect">
            <a:avLst/>
          </a:prstGeom>
          <a:noFill/>
        </p:spPr>
        <p:txBody>
          <a:bodyPr wrap="square" lIns="0" tIns="0" rIns="0" bIns="0" anchor="t">
            <a:spAutoFit/>
          </a:bodyPr>
          <a:lstStyle/>
          <a:p>
            <a:pPr algn="l"/>
            <a:r>
              <a:rPr sz="2700" b="1">
                <a:solidFill>
                  <a:srgbClr val="111111"/>
                </a:solidFill>
                <a:latin typeface="Arial"/>
              </a:rPr>
              <a:t>From Rio to 2034: the global dryland policy architecture</a:t>
            </a:r>
          </a:p>
        </p:txBody>
      </p:sp>
      <p:sp>
        <p:nvSpPr>
          <p:cNvPr id="4" name="Rectangle 3"/>
          <p:cNvSpPr/>
          <p:nvPr/>
        </p:nvSpPr>
        <p:spPr>
          <a:xfrm>
            <a:off x="457200" y="1078992"/>
            <a:ext cx="11274552" cy="10972"/>
          </a:xfrm>
          <a:prstGeom prst="rect">
            <a:avLst/>
          </a:prstGeom>
          <a:solidFill>
            <a:srgbClr val="B9BEC2"/>
          </a:solidFill>
          <a:ln>
            <a:solidFill>
              <a:srgbClr val="B9BEC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457200" y="1207008"/>
            <a:ext cx="10972800" cy="329184"/>
          </a:xfrm>
          <a:prstGeom prst="rect">
            <a:avLst/>
          </a:prstGeom>
          <a:noFill/>
        </p:spPr>
        <p:txBody>
          <a:bodyPr wrap="square" lIns="0" tIns="0" rIns="0" bIns="0" anchor="t">
            <a:spAutoFit/>
          </a:bodyPr>
          <a:lstStyle/>
          <a:p>
            <a:pPr algn="l"/>
            <a:r>
              <a:rPr sz="1400" b="0">
                <a:solidFill>
                  <a:srgbClr val="535C61"/>
                </a:solidFill>
                <a:latin typeface="Arial"/>
              </a:rPr>
              <a:t>Drylands now sit within a connected system of climate, biodiversity, land, forest and development commitments.</a:t>
            </a:r>
          </a:p>
        </p:txBody>
      </p:sp>
      <p:sp>
        <p:nvSpPr>
          <p:cNvPr id="6" name="TextBox 5"/>
          <p:cNvSpPr txBox="1"/>
          <p:nvPr/>
        </p:nvSpPr>
        <p:spPr>
          <a:xfrm>
            <a:off x="11219688" y="6455664"/>
            <a:ext cx="438912" cy="146304"/>
          </a:xfrm>
          <a:prstGeom prst="rect">
            <a:avLst/>
          </a:prstGeom>
          <a:noFill/>
        </p:spPr>
        <p:txBody>
          <a:bodyPr wrap="square" lIns="0" tIns="0" rIns="0" bIns="0" anchor="t">
            <a:spAutoFit/>
          </a:bodyPr>
          <a:lstStyle/>
          <a:p>
            <a:pPr algn="r"/>
            <a:r>
              <a:rPr sz="800" b="0">
                <a:solidFill>
                  <a:srgbClr val="535C61"/>
                </a:solidFill>
                <a:latin typeface="Arial"/>
              </a:rPr>
              <a:t>06</a:t>
            </a:r>
          </a:p>
        </p:txBody>
      </p:sp>
      <p:sp>
        <p:nvSpPr>
          <p:cNvPr id="7" name="Rectangle 6"/>
          <p:cNvSpPr/>
          <p:nvPr/>
        </p:nvSpPr>
        <p:spPr>
          <a:xfrm>
            <a:off x="713232" y="2935224"/>
            <a:ext cx="10744200" cy="22860"/>
          </a:xfrm>
          <a:prstGeom prst="rect">
            <a:avLst/>
          </a:prstGeom>
          <a:solidFill>
            <a:srgbClr val="B9BEC2"/>
          </a:solidFill>
          <a:ln>
            <a:solidFill>
              <a:srgbClr val="B9BEC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777240" y="2788920"/>
            <a:ext cx="310896" cy="310896"/>
          </a:xfrm>
          <a:prstGeom prst="ellipse">
            <a:avLst/>
          </a:prstGeom>
          <a:solidFill>
            <a:srgbClr val="156082"/>
          </a:solidFill>
          <a:ln>
            <a:solidFill>
              <a:srgbClr val="156082"/>
            </a:solidFill>
          </a:ln>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a:p>
        </p:txBody>
      </p:sp>
      <p:sp>
        <p:nvSpPr>
          <p:cNvPr id="9" name="TextBox 8"/>
          <p:cNvSpPr txBox="1"/>
          <p:nvPr/>
        </p:nvSpPr>
        <p:spPr>
          <a:xfrm>
            <a:off x="365760" y="2103120"/>
            <a:ext cx="896112" cy="256032"/>
          </a:xfrm>
          <a:prstGeom prst="rect">
            <a:avLst/>
          </a:prstGeom>
          <a:noFill/>
        </p:spPr>
        <p:txBody>
          <a:bodyPr wrap="square" lIns="0" tIns="0" rIns="0" bIns="0" anchor="t">
            <a:spAutoFit/>
          </a:bodyPr>
          <a:lstStyle/>
          <a:p>
            <a:pPr algn="ctr"/>
            <a:r>
              <a:rPr sz="1200" b="1">
                <a:solidFill>
                  <a:srgbClr val="156082"/>
                </a:solidFill>
                <a:latin typeface="Arial"/>
              </a:rPr>
              <a:t>1992</a:t>
            </a:r>
          </a:p>
        </p:txBody>
      </p:sp>
      <p:sp>
        <p:nvSpPr>
          <p:cNvPr id="10" name="TextBox 9"/>
          <p:cNvSpPr txBox="1"/>
          <p:nvPr/>
        </p:nvSpPr>
        <p:spPr>
          <a:xfrm>
            <a:off x="228600" y="2414015"/>
            <a:ext cx="1170432" cy="438912"/>
          </a:xfrm>
          <a:prstGeom prst="rect">
            <a:avLst/>
          </a:prstGeom>
          <a:noFill/>
        </p:spPr>
        <p:txBody>
          <a:bodyPr wrap="square" lIns="0" tIns="0" rIns="0" bIns="0" anchor="t">
            <a:spAutoFit/>
          </a:bodyPr>
          <a:lstStyle/>
          <a:p>
            <a:pPr algn="ctr"/>
            <a:r>
              <a:rPr sz="900" b="1">
                <a:solidFill>
                  <a:srgbClr val="156082"/>
                </a:solidFill>
                <a:latin typeface="Arial"/>
              </a:rPr>
              <a:t>RIO EARTH SUMMIT</a:t>
            </a:r>
          </a:p>
        </p:txBody>
      </p:sp>
      <p:sp>
        <p:nvSpPr>
          <p:cNvPr id="11" name="TextBox 10"/>
          <p:cNvSpPr txBox="1"/>
          <p:nvPr/>
        </p:nvSpPr>
        <p:spPr>
          <a:xfrm>
            <a:off x="182880" y="3226406"/>
            <a:ext cx="1261872" cy="530352"/>
          </a:xfrm>
          <a:prstGeom prst="rect">
            <a:avLst/>
          </a:prstGeom>
          <a:noFill/>
        </p:spPr>
        <p:txBody>
          <a:bodyPr wrap="square" lIns="0" tIns="0" rIns="0" bIns="0" anchor="t">
            <a:spAutoFit/>
          </a:bodyPr>
          <a:lstStyle/>
          <a:p>
            <a:pPr algn="ctr"/>
            <a:r>
              <a:rPr sz="900" b="0" dirty="0">
                <a:solidFill>
                  <a:srgbClr val="111111"/>
                </a:solidFill>
                <a:latin typeface="Arial"/>
              </a:rPr>
              <a:t>UNFCCC · CBD</a:t>
            </a:r>
          </a:p>
        </p:txBody>
      </p:sp>
      <p:sp>
        <p:nvSpPr>
          <p:cNvPr id="12" name="Oval 11"/>
          <p:cNvSpPr/>
          <p:nvPr/>
        </p:nvSpPr>
        <p:spPr>
          <a:xfrm>
            <a:off x="2386584" y="2788920"/>
            <a:ext cx="310896" cy="310896"/>
          </a:xfrm>
          <a:prstGeom prst="ellipse">
            <a:avLst/>
          </a:prstGeom>
          <a:solidFill>
            <a:srgbClr val="B8851E"/>
          </a:solidFill>
          <a:ln>
            <a:solidFill>
              <a:srgbClr val="B8851E"/>
            </a:solidFill>
          </a:ln>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a:p>
        </p:txBody>
      </p:sp>
      <p:sp>
        <p:nvSpPr>
          <p:cNvPr id="13" name="TextBox 12"/>
          <p:cNvSpPr txBox="1"/>
          <p:nvPr/>
        </p:nvSpPr>
        <p:spPr>
          <a:xfrm>
            <a:off x="1975103" y="3401568"/>
            <a:ext cx="896112" cy="256032"/>
          </a:xfrm>
          <a:prstGeom prst="rect">
            <a:avLst/>
          </a:prstGeom>
          <a:noFill/>
        </p:spPr>
        <p:txBody>
          <a:bodyPr wrap="square" lIns="0" tIns="0" rIns="0" bIns="0" anchor="t">
            <a:spAutoFit/>
          </a:bodyPr>
          <a:lstStyle/>
          <a:p>
            <a:pPr algn="ctr"/>
            <a:r>
              <a:rPr sz="1200" b="1">
                <a:solidFill>
                  <a:srgbClr val="B8851E"/>
                </a:solidFill>
                <a:latin typeface="Arial"/>
              </a:rPr>
              <a:t>1994</a:t>
            </a:r>
          </a:p>
        </p:txBody>
      </p:sp>
      <p:sp>
        <p:nvSpPr>
          <p:cNvPr id="14" name="TextBox 13"/>
          <p:cNvSpPr txBox="1"/>
          <p:nvPr/>
        </p:nvSpPr>
        <p:spPr>
          <a:xfrm>
            <a:off x="1837943" y="3712464"/>
            <a:ext cx="1170432" cy="438912"/>
          </a:xfrm>
          <a:prstGeom prst="rect">
            <a:avLst/>
          </a:prstGeom>
          <a:noFill/>
        </p:spPr>
        <p:txBody>
          <a:bodyPr wrap="square" lIns="0" tIns="0" rIns="0" bIns="0" anchor="t">
            <a:spAutoFit/>
          </a:bodyPr>
          <a:lstStyle/>
          <a:p>
            <a:pPr algn="ctr"/>
            <a:r>
              <a:rPr sz="900" b="1">
                <a:solidFill>
                  <a:srgbClr val="B8851E"/>
                </a:solidFill>
                <a:latin typeface="Arial"/>
              </a:rPr>
              <a:t>UNCCD</a:t>
            </a:r>
          </a:p>
        </p:txBody>
      </p:sp>
      <p:sp>
        <p:nvSpPr>
          <p:cNvPr id="15" name="TextBox 14"/>
          <p:cNvSpPr txBox="1"/>
          <p:nvPr/>
        </p:nvSpPr>
        <p:spPr>
          <a:xfrm>
            <a:off x="1792224" y="4187952"/>
            <a:ext cx="1261872" cy="530352"/>
          </a:xfrm>
          <a:prstGeom prst="rect">
            <a:avLst/>
          </a:prstGeom>
          <a:noFill/>
        </p:spPr>
        <p:txBody>
          <a:bodyPr wrap="square" lIns="0" tIns="0" rIns="0" bIns="0" anchor="t">
            <a:spAutoFit/>
          </a:bodyPr>
          <a:lstStyle/>
          <a:p>
            <a:pPr algn="ctr"/>
            <a:r>
              <a:rPr sz="900" b="0">
                <a:solidFill>
                  <a:srgbClr val="111111"/>
                </a:solidFill>
                <a:latin typeface="Arial"/>
              </a:rPr>
              <a:t>Desertification · drought</a:t>
            </a:r>
          </a:p>
        </p:txBody>
      </p:sp>
      <p:sp>
        <p:nvSpPr>
          <p:cNvPr id="16" name="Oval 15"/>
          <p:cNvSpPr/>
          <p:nvPr/>
        </p:nvSpPr>
        <p:spPr>
          <a:xfrm>
            <a:off x="4005072" y="2788920"/>
            <a:ext cx="310896" cy="310896"/>
          </a:xfrm>
          <a:prstGeom prst="ellipse">
            <a:avLst/>
          </a:prstGeom>
          <a:solidFill>
            <a:srgbClr val="0F5A50"/>
          </a:solidFill>
          <a:ln>
            <a:solidFill>
              <a:srgbClr val="0F5A50"/>
            </a:solidFill>
          </a:ln>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a:p>
        </p:txBody>
      </p:sp>
      <p:sp>
        <p:nvSpPr>
          <p:cNvPr id="17" name="TextBox 16"/>
          <p:cNvSpPr txBox="1"/>
          <p:nvPr/>
        </p:nvSpPr>
        <p:spPr>
          <a:xfrm>
            <a:off x="3593591" y="2103120"/>
            <a:ext cx="896112" cy="256032"/>
          </a:xfrm>
          <a:prstGeom prst="rect">
            <a:avLst/>
          </a:prstGeom>
          <a:noFill/>
        </p:spPr>
        <p:txBody>
          <a:bodyPr wrap="square" lIns="0" tIns="0" rIns="0" bIns="0" anchor="t">
            <a:spAutoFit/>
          </a:bodyPr>
          <a:lstStyle/>
          <a:p>
            <a:pPr algn="ctr"/>
            <a:r>
              <a:rPr sz="1200" b="1">
                <a:solidFill>
                  <a:srgbClr val="0F5A50"/>
                </a:solidFill>
                <a:latin typeface="Arial"/>
              </a:rPr>
              <a:t>2000</a:t>
            </a:r>
          </a:p>
        </p:txBody>
      </p:sp>
      <p:sp>
        <p:nvSpPr>
          <p:cNvPr id="18" name="TextBox 17"/>
          <p:cNvSpPr txBox="1"/>
          <p:nvPr/>
        </p:nvSpPr>
        <p:spPr>
          <a:xfrm>
            <a:off x="3456432" y="2414015"/>
            <a:ext cx="1170432" cy="438912"/>
          </a:xfrm>
          <a:prstGeom prst="rect">
            <a:avLst/>
          </a:prstGeom>
          <a:noFill/>
        </p:spPr>
        <p:txBody>
          <a:bodyPr wrap="square" lIns="0" tIns="0" rIns="0" bIns="0" anchor="t">
            <a:spAutoFit/>
          </a:bodyPr>
          <a:lstStyle/>
          <a:p>
            <a:pPr algn="ctr"/>
            <a:r>
              <a:rPr sz="900" b="1">
                <a:solidFill>
                  <a:srgbClr val="0F5A50"/>
                </a:solidFill>
                <a:latin typeface="Arial"/>
              </a:rPr>
              <a:t>UNFF</a:t>
            </a:r>
          </a:p>
        </p:txBody>
      </p:sp>
      <p:sp>
        <p:nvSpPr>
          <p:cNvPr id="19" name="TextBox 18"/>
          <p:cNvSpPr txBox="1"/>
          <p:nvPr/>
        </p:nvSpPr>
        <p:spPr>
          <a:xfrm>
            <a:off x="3419856" y="3205365"/>
            <a:ext cx="1261872" cy="530352"/>
          </a:xfrm>
          <a:prstGeom prst="rect">
            <a:avLst/>
          </a:prstGeom>
          <a:noFill/>
        </p:spPr>
        <p:txBody>
          <a:bodyPr wrap="square" lIns="0" tIns="0" rIns="0" bIns="0" anchor="t">
            <a:spAutoFit/>
          </a:bodyPr>
          <a:lstStyle/>
          <a:p>
            <a:pPr algn="ctr"/>
            <a:r>
              <a:rPr sz="900" b="0" dirty="0">
                <a:solidFill>
                  <a:srgbClr val="111111"/>
                </a:solidFill>
                <a:latin typeface="Arial"/>
              </a:rPr>
              <a:t>Sustainable forest management</a:t>
            </a:r>
          </a:p>
        </p:txBody>
      </p:sp>
      <p:sp>
        <p:nvSpPr>
          <p:cNvPr id="20" name="Oval 19"/>
          <p:cNvSpPr/>
          <p:nvPr/>
        </p:nvSpPr>
        <p:spPr>
          <a:xfrm>
            <a:off x="5623560" y="2788920"/>
            <a:ext cx="310896" cy="310896"/>
          </a:xfrm>
          <a:prstGeom prst="ellipse">
            <a:avLst/>
          </a:prstGeom>
          <a:solidFill>
            <a:srgbClr val="156082"/>
          </a:solidFill>
          <a:ln>
            <a:solidFill>
              <a:srgbClr val="156082"/>
            </a:solidFill>
          </a:ln>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a:p>
        </p:txBody>
      </p:sp>
      <p:sp>
        <p:nvSpPr>
          <p:cNvPr id="21" name="TextBox 20"/>
          <p:cNvSpPr txBox="1"/>
          <p:nvPr/>
        </p:nvSpPr>
        <p:spPr>
          <a:xfrm>
            <a:off x="5212080" y="3401568"/>
            <a:ext cx="896112" cy="256032"/>
          </a:xfrm>
          <a:prstGeom prst="rect">
            <a:avLst/>
          </a:prstGeom>
          <a:noFill/>
        </p:spPr>
        <p:txBody>
          <a:bodyPr wrap="square" lIns="0" tIns="0" rIns="0" bIns="0" anchor="t">
            <a:spAutoFit/>
          </a:bodyPr>
          <a:lstStyle/>
          <a:p>
            <a:pPr algn="ctr"/>
            <a:r>
              <a:rPr sz="1200" b="1" dirty="0">
                <a:solidFill>
                  <a:srgbClr val="156082"/>
                </a:solidFill>
                <a:latin typeface="Arial"/>
              </a:rPr>
              <a:t>2015</a:t>
            </a:r>
          </a:p>
        </p:txBody>
      </p:sp>
      <p:sp>
        <p:nvSpPr>
          <p:cNvPr id="22" name="TextBox 21"/>
          <p:cNvSpPr txBox="1"/>
          <p:nvPr/>
        </p:nvSpPr>
        <p:spPr>
          <a:xfrm>
            <a:off x="5074920" y="3712464"/>
            <a:ext cx="1170432" cy="438912"/>
          </a:xfrm>
          <a:prstGeom prst="rect">
            <a:avLst/>
          </a:prstGeom>
          <a:noFill/>
        </p:spPr>
        <p:txBody>
          <a:bodyPr wrap="square" lIns="0" tIns="0" rIns="0" bIns="0" anchor="t">
            <a:spAutoFit/>
          </a:bodyPr>
          <a:lstStyle/>
          <a:p>
            <a:pPr algn="ctr"/>
            <a:r>
              <a:rPr sz="900" b="1">
                <a:solidFill>
                  <a:srgbClr val="156082"/>
                </a:solidFill>
                <a:latin typeface="Arial"/>
              </a:rPr>
              <a:t>2030 AGENDA</a:t>
            </a:r>
          </a:p>
        </p:txBody>
      </p:sp>
      <p:sp>
        <p:nvSpPr>
          <p:cNvPr id="23" name="TextBox 22"/>
          <p:cNvSpPr txBox="1"/>
          <p:nvPr/>
        </p:nvSpPr>
        <p:spPr>
          <a:xfrm>
            <a:off x="5029200" y="4187952"/>
            <a:ext cx="1261872" cy="530352"/>
          </a:xfrm>
          <a:prstGeom prst="rect">
            <a:avLst/>
          </a:prstGeom>
          <a:noFill/>
        </p:spPr>
        <p:txBody>
          <a:bodyPr wrap="square" lIns="0" tIns="0" rIns="0" bIns="0" anchor="t">
            <a:spAutoFit/>
          </a:bodyPr>
          <a:lstStyle/>
          <a:p>
            <a:pPr algn="ctr"/>
            <a:r>
              <a:rPr sz="900" b="0">
                <a:solidFill>
                  <a:srgbClr val="111111"/>
                </a:solidFill>
                <a:latin typeface="Arial"/>
              </a:rPr>
              <a:t>SDG 15.1 · 15.2 · 15.3</a:t>
            </a:r>
          </a:p>
        </p:txBody>
      </p:sp>
      <p:sp>
        <p:nvSpPr>
          <p:cNvPr id="24" name="Oval 23"/>
          <p:cNvSpPr/>
          <p:nvPr/>
        </p:nvSpPr>
        <p:spPr>
          <a:xfrm>
            <a:off x="7242048" y="2788920"/>
            <a:ext cx="310896" cy="310896"/>
          </a:xfrm>
          <a:prstGeom prst="ellipse">
            <a:avLst/>
          </a:prstGeom>
          <a:solidFill>
            <a:srgbClr val="0F5A50"/>
          </a:solidFill>
          <a:ln>
            <a:solidFill>
              <a:srgbClr val="0F5A50"/>
            </a:solidFill>
          </a:ln>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a:p>
        </p:txBody>
      </p:sp>
      <p:sp>
        <p:nvSpPr>
          <p:cNvPr id="25" name="TextBox 24"/>
          <p:cNvSpPr txBox="1"/>
          <p:nvPr/>
        </p:nvSpPr>
        <p:spPr>
          <a:xfrm>
            <a:off x="6830568" y="2103120"/>
            <a:ext cx="896112" cy="256032"/>
          </a:xfrm>
          <a:prstGeom prst="rect">
            <a:avLst/>
          </a:prstGeom>
          <a:noFill/>
        </p:spPr>
        <p:txBody>
          <a:bodyPr wrap="square" lIns="0" tIns="0" rIns="0" bIns="0" anchor="t">
            <a:spAutoFit/>
          </a:bodyPr>
          <a:lstStyle/>
          <a:p>
            <a:pPr algn="ctr"/>
            <a:r>
              <a:rPr sz="1200" b="1">
                <a:solidFill>
                  <a:srgbClr val="0F5A50"/>
                </a:solidFill>
                <a:latin typeface="Arial"/>
              </a:rPr>
              <a:t>2017</a:t>
            </a:r>
          </a:p>
        </p:txBody>
      </p:sp>
      <p:sp>
        <p:nvSpPr>
          <p:cNvPr id="26" name="TextBox 25"/>
          <p:cNvSpPr txBox="1"/>
          <p:nvPr/>
        </p:nvSpPr>
        <p:spPr>
          <a:xfrm>
            <a:off x="6693408" y="2414015"/>
            <a:ext cx="1170432" cy="438912"/>
          </a:xfrm>
          <a:prstGeom prst="rect">
            <a:avLst/>
          </a:prstGeom>
          <a:noFill/>
        </p:spPr>
        <p:txBody>
          <a:bodyPr wrap="square" lIns="0" tIns="0" rIns="0" bIns="0" anchor="t">
            <a:spAutoFit/>
          </a:bodyPr>
          <a:lstStyle/>
          <a:p>
            <a:pPr algn="ctr"/>
            <a:r>
              <a:rPr sz="900" b="1">
                <a:solidFill>
                  <a:srgbClr val="0F5A50"/>
                </a:solidFill>
                <a:latin typeface="Arial"/>
              </a:rPr>
              <a:t>UN FOREST PLAN</a:t>
            </a:r>
          </a:p>
        </p:txBody>
      </p:sp>
      <p:sp>
        <p:nvSpPr>
          <p:cNvPr id="27" name="TextBox 26"/>
          <p:cNvSpPr txBox="1"/>
          <p:nvPr/>
        </p:nvSpPr>
        <p:spPr>
          <a:xfrm>
            <a:off x="6677578" y="3134279"/>
            <a:ext cx="1261872" cy="530352"/>
          </a:xfrm>
          <a:prstGeom prst="rect">
            <a:avLst/>
          </a:prstGeom>
          <a:noFill/>
        </p:spPr>
        <p:txBody>
          <a:bodyPr wrap="square" lIns="0" tIns="0" rIns="0" bIns="0" anchor="t">
            <a:spAutoFit/>
          </a:bodyPr>
          <a:lstStyle/>
          <a:p>
            <a:pPr algn="ctr"/>
            <a:r>
              <a:rPr sz="900" b="0">
                <a:solidFill>
                  <a:srgbClr val="111111"/>
                </a:solidFill>
                <a:latin typeface="Arial"/>
              </a:rPr>
              <a:t>6 Global Forest Goals</a:t>
            </a:r>
          </a:p>
        </p:txBody>
      </p:sp>
      <p:sp>
        <p:nvSpPr>
          <p:cNvPr id="28" name="Oval 27"/>
          <p:cNvSpPr/>
          <p:nvPr/>
        </p:nvSpPr>
        <p:spPr>
          <a:xfrm>
            <a:off x="8860536" y="2788920"/>
            <a:ext cx="310896" cy="310896"/>
          </a:xfrm>
          <a:prstGeom prst="ellipse">
            <a:avLst/>
          </a:prstGeom>
          <a:solidFill>
            <a:srgbClr val="6F4E90"/>
          </a:solidFill>
          <a:ln>
            <a:solidFill>
              <a:srgbClr val="6F4E90"/>
            </a:solidFill>
          </a:ln>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a:p>
        </p:txBody>
      </p:sp>
      <p:sp>
        <p:nvSpPr>
          <p:cNvPr id="29" name="TextBox 28"/>
          <p:cNvSpPr txBox="1"/>
          <p:nvPr/>
        </p:nvSpPr>
        <p:spPr>
          <a:xfrm>
            <a:off x="8449056" y="3401568"/>
            <a:ext cx="896112" cy="256032"/>
          </a:xfrm>
          <a:prstGeom prst="rect">
            <a:avLst/>
          </a:prstGeom>
          <a:noFill/>
        </p:spPr>
        <p:txBody>
          <a:bodyPr wrap="square" lIns="0" tIns="0" rIns="0" bIns="0" anchor="t">
            <a:spAutoFit/>
          </a:bodyPr>
          <a:lstStyle/>
          <a:p>
            <a:pPr algn="ctr"/>
            <a:r>
              <a:rPr sz="1200" b="1" dirty="0">
                <a:solidFill>
                  <a:srgbClr val="6F4E90"/>
                </a:solidFill>
                <a:latin typeface="Arial"/>
              </a:rPr>
              <a:t>2021</a:t>
            </a:r>
          </a:p>
        </p:txBody>
      </p:sp>
      <p:sp>
        <p:nvSpPr>
          <p:cNvPr id="30" name="TextBox 29"/>
          <p:cNvSpPr txBox="1"/>
          <p:nvPr/>
        </p:nvSpPr>
        <p:spPr>
          <a:xfrm>
            <a:off x="8311896" y="3712464"/>
            <a:ext cx="1170432" cy="438912"/>
          </a:xfrm>
          <a:prstGeom prst="rect">
            <a:avLst/>
          </a:prstGeom>
          <a:noFill/>
        </p:spPr>
        <p:txBody>
          <a:bodyPr wrap="square" lIns="0" tIns="0" rIns="0" bIns="0" anchor="t">
            <a:spAutoFit/>
          </a:bodyPr>
          <a:lstStyle/>
          <a:p>
            <a:pPr algn="ctr"/>
            <a:r>
              <a:rPr sz="900" b="1">
                <a:solidFill>
                  <a:srgbClr val="6F4E90"/>
                </a:solidFill>
                <a:latin typeface="Arial"/>
              </a:rPr>
              <a:t>RESTORATION DECADE</a:t>
            </a:r>
          </a:p>
        </p:txBody>
      </p:sp>
      <p:sp>
        <p:nvSpPr>
          <p:cNvPr id="31" name="TextBox 30"/>
          <p:cNvSpPr txBox="1"/>
          <p:nvPr/>
        </p:nvSpPr>
        <p:spPr>
          <a:xfrm>
            <a:off x="8266175" y="4187952"/>
            <a:ext cx="1261872" cy="530352"/>
          </a:xfrm>
          <a:prstGeom prst="rect">
            <a:avLst/>
          </a:prstGeom>
          <a:noFill/>
        </p:spPr>
        <p:txBody>
          <a:bodyPr wrap="square" lIns="0" tIns="0" rIns="0" bIns="0" anchor="t">
            <a:spAutoFit/>
          </a:bodyPr>
          <a:lstStyle/>
          <a:p>
            <a:pPr algn="ctr"/>
            <a:r>
              <a:rPr sz="900" b="0">
                <a:solidFill>
                  <a:srgbClr val="111111"/>
                </a:solidFill>
                <a:latin typeface="Arial"/>
              </a:rPr>
              <a:t>Prevent · halt · reverse</a:t>
            </a:r>
          </a:p>
        </p:txBody>
      </p:sp>
      <p:sp>
        <p:nvSpPr>
          <p:cNvPr id="32" name="Oval 31"/>
          <p:cNvSpPr/>
          <p:nvPr/>
        </p:nvSpPr>
        <p:spPr>
          <a:xfrm>
            <a:off x="10479024" y="2788920"/>
            <a:ext cx="310896" cy="310896"/>
          </a:xfrm>
          <a:prstGeom prst="ellipse">
            <a:avLst/>
          </a:prstGeom>
          <a:solidFill>
            <a:srgbClr val="AE4444"/>
          </a:solidFill>
          <a:ln>
            <a:solidFill>
              <a:srgbClr val="AE4444"/>
            </a:solidFill>
          </a:ln>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a:p>
        </p:txBody>
      </p:sp>
      <p:sp>
        <p:nvSpPr>
          <p:cNvPr id="33" name="TextBox 32"/>
          <p:cNvSpPr txBox="1"/>
          <p:nvPr/>
        </p:nvSpPr>
        <p:spPr>
          <a:xfrm>
            <a:off x="10067544" y="2103120"/>
            <a:ext cx="896112" cy="256032"/>
          </a:xfrm>
          <a:prstGeom prst="rect">
            <a:avLst/>
          </a:prstGeom>
          <a:noFill/>
        </p:spPr>
        <p:txBody>
          <a:bodyPr wrap="square" lIns="0" tIns="0" rIns="0" bIns="0" anchor="t">
            <a:spAutoFit/>
          </a:bodyPr>
          <a:lstStyle/>
          <a:p>
            <a:pPr algn="ctr"/>
            <a:r>
              <a:rPr sz="1200" b="1">
                <a:solidFill>
                  <a:srgbClr val="AE4444"/>
                </a:solidFill>
                <a:latin typeface="Arial"/>
              </a:rPr>
              <a:t>2025</a:t>
            </a:r>
          </a:p>
        </p:txBody>
      </p:sp>
      <p:sp>
        <p:nvSpPr>
          <p:cNvPr id="34" name="TextBox 33"/>
          <p:cNvSpPr txBox="1"/>
          <p:nvPr/>
        </p:nvSpPr>
        <p:spPr>
          <a:xfrm>
            <a:off x="9930384" y="2414015"/>
            <a:ext cx="1170432" cy="438912"/>
          </a:xfrm>
          <a:prstGeom prst="rect">
            <a:avLst/>
          </a:prstGeom>
          <a:noFill/>
        </p:spPr>
        <p:txBody>
          <a:bodyPr wrap="square" lIns="0" tIns="0" rIns="0" bIns="0" anchor="t">
            <a:spAutoFit/>
          </a:bodyPr>
          <a:lstStyle/>
          <a:p>
            <a:pPr algn="ctr"/>
            <a:r>
              <a:rPr sz="900" b="1">
                <a:solidFill>
                  <a:srgbClr val="AE4444"/>
                </a:solidFill>
                <a:latin typeface="Arial"/>
              </a:rPr>
              <a:t>SAND &amp; DUST DECADE</a:t>
            </a:r>
          </a:p>
        </p:txBody>
      </p:sp>
      <p:sp>
        <p:nvSpPr>
          <p:cNvPr id="35" name="TextBox 34"/>
          <p:cNvSpPr txBox="1"/>
          <p:nvPr/>
        </p:nvSpPr>
        <p:spPr>
          <a:xfrm>
            <a:off x="9884664" y="3226406"/>
            <a:ext cx="1261872" cy="530352"/>
          </a:xfrm>
          <a:prstGeom prst="rect">
            <a:avLst/>
          </a:prstGeom>
          <a:noFill/>
        </p:spPr>
        <p:txBody>
          <a:bodyPr wrap="square" lIns="0" tIns="0" rIns="0" bIns="0" anchor="t">
            <a:spAutoFit/>
          </a:bodyPr>
          <a:lstStyle/>
          <a:p>
            <a:pPr algn="ctr"/>
            <a:r>
              <a:rPr sz="900" b="0">
                <a:solidFill>
                  <a:srgbClr val="111111"/>
                </a:solidFill>
                <a:latin typeface="Arial"/>
              </a:rPr>
              <a:t>2025–2034</a:t>
            </a:r>
          </a:p>
        </p:txBody>
      </p:sp>
      <p:sp>
        <p:nvSpPr>
          <p:cNvPr id="36" name="Rounded Rectangle 35"/>
          <p:cNvSpPr/>
          <p:nvPr/>
        </p:nvSpPr>
        <p:spPr>
          <a:xfrm>
            <a:off x="713232" y="5285232"/>
            <a:ext cx="10744200" cy="640080"/>
          </a:xfrm>
          <a:prstGeom prst="roundRect">
            <a:avLst/>
          </a:prstGeom>
          <a:solidFill>
            <a:srgbClr val="E2EFEB"/>
          </a:solidFill>
          <a:ln>
            <a:solidFill>
              <a:srgbClr val="E2E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p:cNvSpPr txBox="1"/>
          <p:nvPr/>
        </p:nvSpPr>
        <p:spPr>
          <a:xfrm>
            <a:off x="950976" y="5458968"/>
            <a:ext cx="10277856" cy="256032"/>
          </a:xfrm>
          <a:prstGeom prst="rect">
            <a:avLst/>
          </a:prstGeom>
          <a:noFill/>
        </p:spPr>
        <p:txBody>
          <a:bodyPr wrap="square" lIns="0" tIns="0" rIns="0" bIns="0" anchor="t">
            <a:spAutoFit/>
          </a:bodyPr>
          <a:lstStyle/>
          <a:p>
            <a:pPr algn="ctr"/>
            <a:r>
              <a:rPr sz="1400" b="1">
                <a:solidFill>
                  <a:srgbClr val="0F5A50"/>
                </a:solidFill>
                <a:latin typeface="Arial"/>
              </a:rPr>
              <a:t>The direction is consistent: protect intact systems, restore degraded land and manage forests sustainably.</a:t>
            </a:r>
          </a:p>
        </p:txBody>
      </p:sp>
      <p:sp>
        <p:nvSpPr>
          <p:cNvPr id="38" name="TextBox 37"/>
          <p:cNvSpPr txBox="1"/>
          <p:nvPr/>
        </p:nvSpPr>
        <p:spPr>
          <a:xfrm>
            <a:off x="457200" y="6345936"/>
            <a:ext cx="10424160" cy="137160"/>
          </a:xfrm>
          <a:prstGeom prst="rect">
            <a:avLst/>
          </a:prstGeom>
          <a:noFill/>
        </p:spPr>
        <p:txBody>
          <a:bodyPr wrap="square" lIns="0" tIns="0" rIns="0" bIns="0" anchor="t">
            <a:spAutoFit/>
          </a:bodyPr>
          <a:lstStyle/>
          <a:p>
            <a:pPr algn="l"/>
            <a:r>
              <a:rPr sz="620" b="0">
                <a:solidFill>
                  <a:srgbClr val="535C61"/>
                </a:solidFill>
                <a:latin typeface="Arial"/>
              </a:rPr>
              <a:t>Sources: UNCCD Rio Conventions; SDG 15; A/RES/71/285; A/RES/73/284; A/RES/78/314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slide-7-eyebrow">
            <a:extLst>
              <a:ext uri="{FF2B5EF4-FFF2-40B4-BE49-F238E27FC236}">
                <a16:creationId xmlns:a16="http://schemas.microsoft.com/office/drawing/2014/main" id="{A1FEE2CE-BC5A-48DD-80F1-5766B64F4CF3}"/>
              </a:ext>
            </a:extLst>
          </p:cNvPr>
          <p:cNvSpPr>
            <a:spLocks noGrp="1"/>
          </p:cNvSpPr>
          <p:nvPr/>
        </p:nvSpPr>
        <p:spPr>
          <a:xfrm>
            <a:off x="457200" y="266700"/>
            <a:ext cx="5334000" cy="209550"/>
          </a:xfrm>
          <a:prstGeom prst="rect">
            <a:avLst/>
          </a:prstGeom>
          <a:noFill/>
          <a:ln w="0">
            <a:noFill/>
            <a:prstDash val="solid"/>
          </a:ln>
        </p:spPr>
        <p:txBody>
          <a:bodyPr wrap="square" lIns="0" tIns="0" rIns="0" bIns="0" anchor="t">
            <a:noAutofit/>
          </a:bodyPr>
          <a:lstStyle/>
          <a:p>
            <a:pPr algn="l">
              <a:lnSpc>
                <a:spcPct val="100000"/>
              </a:lnSpc>
              <a:buNone/>
              <a:defRPr sz="1125" b="1">
                <a:solidFill>
                  <a:srgbClr val="0F5A50"/>
                </a:solidFill>
                <a:latin typeface="Arial"/>
                <a:ea typeface="Arial"/>
                <a:cs typeface="Arial"/>
              </a:defRPr>
            </a:pPr>
            <a:r>
              <a:rPr sz="1125" b="1">
                <a:solidFill>
                  <a:srgbClr val="0F5A50"/>
                </a:solidFill>
                <a:latin typeface="Arial"/>
                <a:ea typeface="Arial"/>
                <a:cs typeface="Arial"/>
              </a:rPr>
              <a:t>OTS GREEN VISION · RIO CONVENTIONS SYNERGY</a:t>
            </a:r>
          </a:p>
        </p:txBody>
      </p:sp>
      <p:sp>
        <p:nvSpPr>
          <p:cNvPr id="2" name="slide-7-title">
            <a:extLst>
              <a:ext uri="{FF2B5EF4-FFF2-40B4-BE49-F238E27FC236}">
                <a16:creationId xmlns:a16="http://schemas.microsoft.com/office/drawing/2014/main" id="{9CEA7292-13E8-49D6-A571-A91E6B7719B6}"/>
              </a:ext>
            </a:extLst>
          </p:cNvPr>
          <p:cNvSpPr>
            <a:spLocks noGrp="1"/>
          </p:cNvSpPr>
          <p:nvPr/>
        </p:nvSpPr>
        <p:spPr>
          <a:xfrm>
            <a:off x="457200" y="552450"/>
            <a:ext cx="11277600" cy="609600"/>
          </a:xfrm>
          <a:prstGeom prst="rect">
            <a:avLst/>
          </a:prstGeom>
          <a:noFill/>
          <a:ln w="0">
            <a:noFill/>
            <a:prstDash val="solid"/>
          </a:ln>
        </p:spPr>
        <p:txBody>
          <a:bodyPr wrap="square" lIns="0" tIns="0" rIns="0" bIns="0" anchor="t">
            <a:noAutofit/>
          </a:bodyPr>
          <a:lstStyle/>
          <a:p>
            <a:pPr algn="l">
              <a:lnSpc>
                <a:spcPct val="100000"/>
              </a:lnSpc>
              <a:buNone/>
              <a:defRPr sz="3600" b="1">
                <a:solidFill>
                  <a:srgbClr val="111111"/>
                </a:solidFill>
                <a:latin typeface="Arial"/>
                <a:ea typeface="Arial"/>
                <a:cs typeface="Arial"/>
              </a:defRPr>
            </a:pPr>
            <a:r>
              <a:rPr sz="3600" b="1">
                <a:solidFill>
                  <a:srgbClr val="111111"/>
                </a:solidFill>
                <a:latin typeface="Arial"/>
                <a:ea typeface="Arial"/>
                <a:cs typeface="Arial"/>
              </a:rPr>
              <a:t>2027–2030: the delivery window</a:t>
            </a:r>
          </a:p>
        </p:txBody>
      </p:sp>
      <p:sp>
        <p:nvSpPr>
          <p:cNvPr id="3" name="slide-7-rule">
            <a:extLst>
              <a:ext uri="{FF2B5EF4-FFF2-40B4-BE49-F238E27FC236}">
                <a16:creationId xmlns:a16="http://schemas.microsoft.com/office/drawing/2014/main" id="{BDF7B522-765C-4AF1-AD21-724E6BB1D8FF}"/>
              </a:ext>
            </a:extLst>
          </p:cNvPr>
          <p:cNvSpPr>
            <a:spLocks noGrp="1"/>
          </p:cNvSpPr>
          <p:nvPr/>
        </p:nvSpPr>
        <p:spPr>
          <a:xfrm>
            <a:off x="457200" y="1219200"/>
            <a:ext cx="11277600" cy="9525"/>
          </a:xfrm>
          <a:prstGeom prst="rect">
            <a:avLst/>
          </a:prstGeom>
          <a:solidFill>
            <a:srgbClr val="B9BEC2"/>
          </a:solidFill>
          <a:ln w="0">
            <a:noFill/>
            <a:prstDash val="solid"/>
          </a:ln>
        </p:spPr>
      </p:sp>
      <p:sp>
        <p:nvSpPr>
          <p:cNvPr id="4" name="slide-7-number">
            <a:extLst>
              <a:ext uri="{FF2B5EF4-FFF2-40B4-BE49-F238E27FC236}">
                <a16:creationId xmlns:a16="http://schemas.microsoft.com/office/drawing/2014/main" id="{AACFF398-8B3F-4C11-A8A4-8C71079B092A}"/>
              </a:ext>
            </a:extLst>
          </p:cNvPr>
          <p:cNvSpPr>
            <a:spLocks noGrp="1"/>
          </p:cNvSpPr>
          <p:nvPr/>
        </p:nvSpPr>
        <p:spPr>
          <a:xfrm>
            <a:off x="11258550" y="6419850"/>
            <a:ext cx="476250" cy="190500"/>
          </a:xfrm>
          <a:prstGeom prst="rect">
            <a:avLst/>
          </a:prstGeom>
          <a:noFill/>
          <a:ln w="0">
            <a:noFill/>
            <a:prstDash val="solid"/>
          </a:ln>
        </p:spPr>
        <p:txBody>
          <a:bodyPr wrap="square" lIns="0" tIns="0" rIns="0" bIns="0" anchor="t">
            <a:noAutofit/>
          </a:bodyPr>
          <a:lstStyle/>
          <a:p>
            <a:pPr algn="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07</a:t>
            </a:r>
          </a:p>
        </p:txBody>
      </p:sp>
      <p:sp>
        <p:nvSpPr>
          <p:cNvPr id="7" name="year-grid-2021">
            <a:extLst>
              <a:ext uri="{FF2B5EF4-FFF2-40B4-BE49-F238E27FC236}">
                <a16:creationId xmlns:a16="http://schemas.microsoft.com/office/drawing/2014/main" id="{E0B76D98-8BDB-41F3-B476-BFC3FB40CEEB}"/>
              </a:ext>
            </a:extLst>
          </p:cNvPr>
          <p:cNvSpPr>
            <a:spLocks noGrp="1"/>
          </p:cNvSpPr>
          <p:nvPr/>
        </p:nvSpPr>
        <p:spPr>
          <a:xfrm>
            <a:off x="4381500" y="1952625"/>
            <a:ext cx="9525" cy="3143250"/>
          </a:xfrm>
          <a:prstGeom prst="rect">
            <a:avLst/>
          </a:prstGeom>
          <a:solidFill>
            <a:srgbClr val="E3E5E4"/>
          </a:solidFill>
          <a:ln w="0">
            <a:noFill/>
            <a:prstDash val="solid"/>
          </a:ln>
        </p:spPr>
      </p:sp>
      <p:sp>
        <p:nvSpPr>
          <p:cNvPr id="8" name="year-label-2021">
            <a:extLst>
              <a:ext uri="{FF2B5EF4-FFF2-40B4-BE49-F238E27FC236}">
                <a16:creationId xmlns:a16="http://schemas.microsoft.com/office/drawing/2014/main" id="{881EAEA8-44EF-464A-B9D9-1A841A3D56A1}"/>
              </a:ext>
            </a:extLst>
          </p:cNvPr>
          <p:cNvSpPr>
            <a:spLocks noGrp="1"/>
          </p:cNvSpPr>
          <p:nvPr/>
        </p:nvSpPr>
        <p:spPr>
          <a:xfrm>
            <a:off x="4152900" y="2038350"/>
            <a:ext cx="476250" cy="190500"/>
          </a:xfrm>
          <a:prstGeom prst="rect">
            <a:avLst/>
          </a:prstGeom>
          <a:noFill/>
          <a:ln w="0">
            <a:noFill/>
            <a:prstDash val="solid"/>
          </a:ln>
        </p:spPr>
        <p:txBody>
          <a:bodyPr wrap="square" lIns="0" tIns="0" rIns="0" bIns="0" anchor="t">
            <a:noAutofit/>
          </a:bodyPr>
          <a:lstStyle/>
          <a:p>
            <a:pPr algn="ct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2021</a:t>
            </a:r>
          </a:p>
        </p:txBody>
      </p:sp>
      <p:sp>
        <p:nvSpPr>
          <p:cNvPr id="9" name="year-grid-2022">
            <a:extLst>
              <a:ext uri="{FF2B5EF4-FFF2-40B4-BE49-F238E27FC236}">
                <a16:creationId xmlns:a16="http://schemas.microsoft.com/office/drawing/2014/main" id="{F430B8C9-60D7-4F48-BE20-4BDB0D057542}"/>
              </a:ext>
            </a:extLst>
          </p:cNvPr>
          <p:cNvSpPr>
            <a:spLocks noGrp="1"/>
          </p:cNvSpPr>
          <p:nvPr/>
        </p:nvSpPr>
        <p:spPr>
          <a:xfrm>
            <a:off x="4860925" y="1952625"/>
            <a:ext cx="9525" cy="3143250"/>
          </a:xfrm>
          <a:prstGeom prst="rect">
            <a:avLst/>
          </a:prstGeom>
          <a:solidFill>
            <a:srgbClr val="F0F1F0"/>
          </a:solidFill>
          <a:ln w="0">
            <a:noFill/>
            <a:prstDash val="solid"/>
          </a:ln>
        </p:spPr>
      </p:sp>
      <p:sp>
        <p:nvSpPr>
          <p:cNvPr id="10" name="year-grid-2023">
            <a:extLst>
              <a:ext uri="{FF2B5EF4-FFF2-40B4-BE49-F238E27FC236}">
                <a16:creationId xmlns:a16="http://schemas.microsoft.com/office/drawing/2014/main" id="{6EE20156-7806-48CE-A21C-1929CC8007C9}"/>
              </a:ext>
            </a:extLst>
          </p:cNvPr>
          <p:cNvSpPr>
            <a:spLocks noGrp="1"/>
          </p:cNvSpPr>
          <p:nvPr/>
        </p:nvSpPr>
        <p:spPr>
          <a:xfrm>
            <a:off x="5340350" y="1952625"/>
            <a:ext cx="9525" cy="3143250"/>
          </a:xfrm>
          <a:prstGeom prst="rect">
            <a:avLst/>
          </a:prstGeom>
          <a:solidFill>
            <a:srgbClr val="E3E5E4"/>
          </a:solidFill>
          <a:ln w="0">
            <a:noFill/>
            <a:prstDash val="solid"/>
          </a:ln>
        </p:spPr>
      </p:sp>
      <p:sp>
        <p:nvSpPr>
          <p:cNvPr id="11" name="year-grid-2024">
            <a:extLst>
              <a:ext uri="{FF2B5EF4-FFF2-40B4-BE49-F238E27FC236}">
                <a16:creationId xmlns:a16="http://schemas.microsoft.com/office/drawing/2014/main" id="{E5D1F9C4-26C5-45EF-B3AA-3AD80CBD4218}"/>
              </a:ext>
            </a:extLst>
          </p:cNvPr>
          <p:cNvSpPr>
            <a:spLocks noGrp="1"/>
          </p:cNvSpPr>
          <p:nvPr/>
        </p:nvSpPr>
        <p:spPr>
          <a:xfrm>
            <a:off x="5819775" y="1952625"/>
            <a:ext cx="9525" cy="3143250"/>
          </a:xfrm>
          <a:prstGeom prst="rect">
            <a:avLst/>
          </a:prstGeom>
          <a:solidFill>
            <a:srgbClr val="F0F1F0"/>
          </a:solidFill>
          <a:ln w="0">
            <a:noFill/>
            <a:prstDash val="solid"/>
          </a:ln>
        </p:spPr>
      </p:sp>
      <p:sp>
        <p:nvSpPr>
          <p:cNvPr id="12" name="year-grid-2025">
            <a:extLst>
              <a:ext uri="{FF2B5EF4-FFF2-40B4-BE49-F238E27FC236}">
                <a16:creationId xmlns:a16="http://schemas.microsoft.com/office/drawing/2014/main" id="{8F844705-FB15-48BB-9BE3-5282B51E2D42}"/>
              </a:ext>
            </a:extLst>
          </p:cNvPr>
          <p:cNvSpPr>
            <a:spLocks noGrp="1"/>
          </p:cNvSpPr>
          <p:nvPr/>
        </p:nvSpPr>
        <p:spPr>
          <a:xfrm>
            <a:off x="6299200" y="1952625"/>
            <a:ext cx="9525" cy="3143250"/>
          </a:xfrm>
          <a:prstGeom prst="rect">
            <a:avLst/>
          </a:prstGeom>
          <a:solidFill>
            <a:srgbClr val="E3E5E4"/>
          </a:solidFill>
          <a:ln w="0">
            <a:noFill/>
            <a:prstDash val="solid"/>
          </a:ln>
        </p:spPr>
      </p:sp>
      <p:sp>
        <p:nvSpPr>
          <p:cNvPr id="13" name="year-label-2025">
            <a:extLst>
              <a:ext uri="{FF2B5EF4-FFF2-40B4-BE49-F238E27FC236}">
                <a16:creationId xmlns:a16="http://schemas.microsoft.com/office/drawing/2014/main" id="{E7F581FD-8FF7-40B6-9BF6-14AEA132A218}"/>
              </a:ext>
            </a:extLst>
          </p:cNvPr>
          <p:cNvSpPr>
            <a:spLocks noGrp="1"/>
          </p:cNvSpPr>
          <p:nvPr/>
        </p:nvSpPr>
        <p:spPr>
          <a:xfrm>
            <a:off x="6070600" y="2038350"/>
            <a:ext cx="476250" cy="190500"/>
          </a:xfrm>
          <a:prstGeom prst="rect">
            <a:avLst/>
          </a:prstGeom>
          <a:noFill/>
          <a:ln w="0">
            <a:noFill/>
            <a:prstDash val="solid"/>
          </a:ln>
        </p:spPr>
        <p:txBody>
          <a:bodyPr wrap="square" lIns="0" tIns="0" rIns="0" bIns="0" anchor="t">
            <a:noAutofit/>
          </a:bodyPr>
          <a:lstStyle/>
          <a:p>
            <a:pPr algn="ct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2025</a:t>
            </a:r>
          </a:p>
        </p:txBody>
      </p:sp>
      <p:sp>
        <p:nvSpPr>
          <p:cNvPr id="14" name="year-grid-2026">
            <a:extLst>
              <a:ext uri="{FF2B5EF4-FFF2-40B4-BE49-F238E27FC236}">
                <a16:creationId xmlns:a16="http://schemas.microsoft.com/office/drawing/2014/main" id="{E6436709-69EE-47BE-BA88-1B9149C12BA6}"/>
              </a:ext>
            </a:extLst>
          </p:cNvPr>
          <p:cNvSpPr>
            <a:spLocks noGrp="1"/>
          </p:cNvSpPr>
          <p:nvPr/>
        </p:nvSpPr>
        <p:spPr>
          <a:xfrm>
            <a:off x="6778625" y="1952625"/>
            <a:ext cx="9525" cy="3143250"/>
          </a:xfrm>
          <a:prstGeom prst="rect">
            <a:avLst/>
          </a:prstGeom>
          <a:solidFill>
            <a:srgbClr val="F0F1F0"/>
          </a:solidFill>
          <a:ln w="0">
            <a:noFill/>
            <a:prstDash val="solid"/>
          </a:ln>
        </p:spPr>
      </p:sp>
      <p:sp>
        <p:nvSpPr>
          <p:cNvPr id="15" name="year-grid-2027">
            <a:extLst>
              <a:ext uri="{FF2B5EF4-FFF2-40B4-BE49-F238E27FC236}">
                <a16:creationId xmlns:a16="http://schemas.microsoft.com/office/drawing/2014/main" id="{DD2D0CC3-FE3B-4EA4-BAA2-FC95747E1943}"/>
              </a:ext>
            </a:extLst>
          </p:cNvPr>
          <p:cNvSpPr>
            <a:spLocks noGrp="1"/>
          </p:cNvSpPr>
          <p:nvPr/>
        </p:nvSpPr>
        <p:spPr>
          <a:xfrm>
            <a:off x="7258050" y="1952625"/>
            <a:ext cx="9525" cy="3143250"/>
          </a:xfrm>
          <a:prstGeom prst="rect">
            <a:avLst/>
          </a:prstGeom>
          <a:solidFill>
            <a:srgbClr val="E3E5E4"/>
          </a:solidFill>
          <a:ln w="0">
            <a:noFill/>
            <a:prstDash val="solid"/>
          </a:ln>
        </p:spPr>
      </p:sp>
      <p:sp>
        <p:nvSpPr>
          <p:cNvPr id="16" name="year-label-2027">
            <a:extLst>
              <a:ext uri="{FF2B5EF4-FFF2-40B4-BE49-F238E27FC236}">
                <a16:creationId xmlns:a16="http://schemas.microsoft.com/office/drawing/2014/main" id="{9805A278-E69E-44AB-B6E9-8F0665DDF3FC}"/>
              </a:ext>
            </a:extLst>
          </p:cNvPr>
          <p:cNvSpPr>
            <a:spLocks noGrp="1"/>
          </p:cNvSpPr>
          <p:nvPr/>
        </p:nvSpPr>
        <p:spPr>
          <a:xfrm>
            <a:off x="7029450" y="2038350"/>
            <a:ext cx="476250" cy="190500"/>
          </a:xfrm>
          <a:prstGeom prst="rect">
            <a:avLst/>
          </a:prstGeom>
          <a:noFill/>
          <a:ln w="0">
            <a:noFill/>
            <a:prstDash val="solid"/>
          </a:ln>
        </p:spPr>
        <p:txBody>
          <a:bodyPr wrap="square" lIns="0" tIns="0" rIns="0" bIns="0" anchor="t">
            <a:noAutofit/>
          </a:bodyPr>
          <a:lstStyle/>
          <a:p>
            <a:pPr algn="ct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2027</a:t>
            </a:r>
          </a:p>
        </p:txBody>
      </p:sp>
      <p:sp>
        <p:nvSpPr>
          <p:cNvPr id="17" name="year-grid-2028">
            <a:extLst>
              <a:ext uri="{FF2B5EF4-FFF2-40B4-BE49-F238E27FC236}">
                <a16:creationId xmlns:a16="http://schemas.microsoft.com/office/drawing/2014/main" id="{6BEB5FDA-1DAB-4730-9754-E4ABE364B716}"/>
              </a:ext>
            </a:extLst>
          </p:cNvPr>
          <p:cNvSpPr>
            <a:spLocks noGrp="1"/>
          </p:cNvSpPr>
          <p:nvPr/>
        </p:nvSpPr>
        <p:spPr>
          <a:xfrm>
            <a:off x="7737475" y="1952625"/>
            <a:ext cx="9525" cy="3143250"/>
          </a:xfrm>
          <a:prstGeom prst="rect">
            <a:avLst/>
          </a:prstGeom>
          <a:solidFill>
            <a:srgbClr val="F0F1F0"/>
          </a:solidFill>
          <a:ln w="0">
            <a:noFill/>
            <a:prstDash val="solid"/>
          </a:ln>
        </p:spPr>
      </p:sp>
      <p:sp>
        <p:nvSpPr>
          <p:cNvPr id="18" name="year-grid-2029">
            <a:extLst>
              <a:ext uri="{FF2B5EF4-FFF2-40B4-BE49-F238E27FC236}">
                <a16:creationId xmlns:a16="http://schemas.microsoft.com/office/drawing/2014/main" id="{9980F4DF-FF11-45A3-B53B-4F12D1B58C2F}"/>
              </a:ext>
            </a:extLst>
          </p:cNvPr>
          <p:cNvSpPr>
            <a:spLocks noGrp="1"/>
          </p:cNvSpPr>
          <p:nvPr/>
        </p:nvSpPr>
        <p:spPr>
          <a:xfrm>
            <a:off x="8216900" y="1952625"/>
            <a:ext cx="9525" cy="3143250"/>
          </a:xfrm>
          <a:prstGeom prst="rect">
            <a:avLst/>
          </a:prstGeom>
          <a:solidFill>
            <a:srgbClr val="E3E5E4"/>
          </a:solidFill>
          <a:ln w="0">
            <a:noFill/>
            <a:prstDash val="solid"/>
          </a:ln>
        </p:spPr>
      </p:sp>
      <p:sp>
        <p:nvSpPr>
          <p:cNvPr id="19" name="year-grid-2030">
            <a:extLst>
              <a:ext uri="{FF2B5EF4-FFF2-40B4-BE49-F238E27FC236}">
                <a16:creationId xmlns:a16="http://schemas.microsoft.com/office/drawing/2014/main" id="{B65ED544-98CD-4441-913D-3D9D157CA004}"/>
              </a:ext>
            </a:extLst>
          </p:cNvPr>
          <p:cNvSpPr>
            <a:spLocks noGrp="1"/>
          </p:cNvSpPr>
          <p:nvPr/>
        </p:nvSpPr>
        <p:spPr>
          <a:xfrm>
            <a:off x="8696325" y="1952625"/>
            <a:ext cx="9525" cy="3143250"/>
          </a:xfrm>
          <a:prstGeom prst="rect">
            <a:avLst/>
          </a:prstGeom>
          <a:solidFill>
            <a:srgbClr val="F0F1F0"/>
          </a:solidFill>
          <a:ln w="0">
            <a:noFill/>
            <a:prstDash val="solid"/>
          </a:ln>
        </p:spPr>
      </p:sp>
      <p:sp>
        <p:nvSpPr>
          <p:cNvPr id="20" name="year-label-2030">
            <a:extLst>
              <a:ext uri="{FF2B5EF4-FFF2-40B4-BE49-F238E27FC236}">
                <a16:creationId xmlns:a16="http://schemas.microsoft.com/office/drawing/2014/main" id="{3EFF8B37-AE32-4820-A862-DD4F97764694}"/>
              </a:ext>
            </a:extLst>
          </p:cNvPr>
          <p:cNvSpPr>
            <a:spLocks noGrp="1"/>
          </p:cNvSpPr>
          <p:nvPr/>
        </p:nvSpPr>
        <p:spPr>
          <a:xfrm>
            <a:off x="8467725" y="2038350"/>
            <a:ext cx="476250" cy="190500"/>
          </a:xfrm>
          <a:prstGeom prst="rect">
            <a:avLst/>
          </a:prstGeom>
          <a:noFill/>
          <a:ln w="0">
            <a:noFill/>
            <a:prstDash val="solid"/>
          </a:ln>
        </p:spPr>
        <p:txBody>
          <a:bodyPr wrap="square" lIns="0" tIns="0" rIns="0" bIns="0" anchor="t">
            <a:noAutofit/>
          </a:bodyPr>
          <a:lstStyle/>
          <a:p>
            <a:pPr algn="ct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2030</a:t>
            </a:r>
          </a:p>
        </p:txBody>
      </p:sp>
      <p:sp>
        <p:nvSpPr>
          <p:cNvPr id="21" name="year-grid-2031">
            <a:extLst>
              <a:ext uri="{FF2B5EF4-FFF2-40B4-BE49-F238E27FC236}">
                <a16:creationId xmlns:a16="http://schemas.microsoft.com/office/drawing/2014/main" id="{9B0B1DDD-F7ED-4EDC-956C-5C49C1910EE3}"/>
              </a:ext>
            </a:extLst>
          </p:cNvPr>
          <p:cNvSpPr>
            <a:spLocks noGrp="1"/>
          </p:cNvSpPr>
          <p:nvPr/>
        </p:nvSpPr>
        <p:spPr>
          <a:xfrm>
            <a:off x="9175750" y="1952625"/>
            <a:ext cx="9525" cy="3143250"/>
          </a:xfrm>
          <a:prstGeom prst="rect">
            <a:avLst/>
          </a:prstGeom>
          <a:solidFill>
            <a:srgbClr val="E3E5E4"/>
          </a:solidFill>
          <a:ln w="0">
            <a:noFill/>
            <a:prstDash val="solid"/>
          </a:ln>
        </p:spPr>
      </p:sp>
      <p:sp>
        <p:nvSpPr>
          <p:cNvPr id="22" name="year-grid-2032">
            <a:extLst>
              <a:ext uri="{FF2B5EF4-FFF2-40B4-BE49-F238E27FC236}">
                <a16:creationId xmlns:a16="http://schemas.microsoft.com/office/drawing/2014/main" id="{599B906A-4C03-40C4-A6BE-6BC26C314309}"/>
              </a:ext>
            </a:extLst>
          </p:cNvPr>
          <p:cNvSpPr>
            <a:spLocks noGrp="1"/>
          </p:cNvSpPr>
          <p:nvPr/>
        </p:nvSpPr>
        <p:spPr>
          <a:xfrm>
            <a:off x="9655175" y="1952625"/>
            <a:ext cx="9525" cy="3143250"/>
          </a:xfrm>
          <a:prstGeom prst="rect">
            <a:avLst/>
          </a:prstGeom>
          <a:solidFill>
            <a:srgbClr val="F0F1F0"/>
          </a:solidFill>
          <a:ln w="0">
            <a:noFill/>
            <a:prstDash val="solid"/>
          </a:ln>
        </p:spPr>
      </p:sp>
      <p:sp>
        <p:nvSpPr>
          <p:cNvPr id="23" name="year-grid-2033">
            <a:extLst>
              <a:ext uri="{FF2B5EF4-FFF2-40B4-BE49-F238E27FC236}">
                <a16:creationId xmlns:a16="http://schemas.microsoft.com/office/drawing/2014/main" id="{B414324A-C667-4608-B94B-209C14FD83EA}"/>
              </a:ext>
            </a:extLst>
          </p:cNvPr>
          <p:cNvSpPr>
            <a:spLocks noGrp="1"/>
          </p:cNvSpPr>
          <p:nvPr/>
        </p:nvSpPr>
        <p:spPr>
          <a:xfrm>
            <a:off x="10134600" y="1952625"/>
            <a:ext cx="9525" cy="3143250"/>
          </a:xfrm>
          <a:prstGeom prst="rect">
            <a:avLst/>
          </a:prstGeom>
          <a:solidFill>
            <a:srgbClr val="E3E5E4"/>
          </a:solidFill>
          <a:ln w="0">
            <a:noFill/>
            <a:prstDash val="solid"/>
          </a:ln>
        </p:spPr>
      </p:sp>
      <p:sp>
        <p:nvSpPr>
          <p:cNvPr id="24" name="year-grid-2034">
            <a:extLst>
              <a:ext uri="{FF2B5EF4-FFF2-40B4-BE49-F238E27FC236}">
                <a16:creationId xmlns:a16="http://schemas.microsoft.com/office/drawing/2014/main" id="{71392C08-A558-4A96-A69B-EB8CF5661E10}"/>
              </a:ext>
            </a:extLst>
          </p:cNvPr>
          <p:cNvSpPr>
            <a:spLocks noGrp="1"/>
          </p:cNvSpPr>
          <p:nvPr/>
        </p:nvSpPr>
        <p:spPr>
          <a:xfrm>
            <a:off x="10614025" y="1952625"/>
            <a:ext cx="9525" cy="3143250"/>
          </a:xfrm>
          <a:prstGeom prst="rect">
            <a:avLst/>
          </a:prstGeom>
          <a:solidFill>
            <a:srgbClr val="F0F1F0"/>
          </a:solidFill>
          <a:ln w="0">
            <a:noFill/>
            <a:prstDash val="solid"/>
          </a:ln>
        </p:spPr>
      </p:sp>
      <p:sp>
        <p:nvSpPr>
          <p:cNvPr id="25" name="year-label-2034">
            <a:extLst>
              <a:ext uri="{FF2B5EF4-FFF2-40B4-BE49-F238E27FC236}">
                <a16:creationId xmlns:a16="http://schemas.microsoft.com/office/drawing/2014/main" id="{A7531B99-2B2C-414D-88E2-DC270880D16D}"/>
              </a:ext>
            </a:extLst>
          </p:cNvPr>
          <p:cNvSpPr>
            <a:spLocks noGrp="1"/>
          </p:cNvSpPr>
          <p:nvPr/>
        </p:nvSpPr>
        <p:spPr>
          <a:xfrm>
            <a:off x="10385425" y="2038350"/>
            <a:ext cx="476250" cy="190500"/>
          </a:xfrm>
          <a:prstGeom prst="rect">
            <a:avLst/>
          </a:prstGeom>
          <a:noFill/>
          <a:ln w="0">
            <a:noFill/>
            <a:prstDash val="solid"/>
          </a:ln>
        </p:spPr>
        <p:txBody>
          <a:bodyPr wrap="square" lIns="0" tIns="0" rIns="0" bIns="0" anchor="t">
            <a:noAutofit/>
          </a:bodyPr>
          <a:lstStyle/>
          <a:p>
            <a:pPr algn="ct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2034</a:t>
            </a:r>
          </a:p>
        </p:txBody>
      </p:sp>
      <p:sp>
        <p:nvSpPr>
          <p:cNvPr id="26" name="year-grid-2035">
            <a:extLst>
              <a:ext uri="{FF2B5EF4-FFF2-40B4-BE49-F238E27FC236}">
                <a16:creationId xmlns:a16="http://schemas.microsoft.com/office/drawing/2014/main" id="{491FED63-6286-4544-ABFF-826E291C59D7}"/>
              </a:ext>
            </a:extLst>
          </p:cNvPr>
          <p:cNvSpPr>
            <a:spLocks noGrp="1"/>
          </p:cNvSpPr>
          <p:nvPr/>
        </p:nvSpPr>
        <p:spPr>
          <a:xfrm>
            <a:off x="11093450" y="1952625"/>
            <a:ext cx="9525" cy="3143250"/>
          </a:xfrm>
          <a:prstGeom prst="rect">
            <a:avLst/>
          </a:prstGeom>
          <a:solidFill>
            <a:srgbClr val="E3E5E4"/>
          </a:solidFill>
          <a:ln w="0">
            <a:noFill/>
            <a:prstDash val="solid"/>
          </a:ln>
        </p:spPr>
      </p:sp>
      <p:sp>
        <p:nvSpPr>
          <p:cNvPr id="27" name="year-grid-2036">
            <a:extLst>
              <a:ext uri="{FF2B5EF4-FFF2-40B4-BE49-F238E27FC236}">
                <a16:creationId xmlns:a16="http://schemas.microsoft.com/office/drawing/2014/main" id="{A6B32DDE-7547-4A0C-8F5C-0D8351FC4FF8}"/>
              </a:ext>
            </a:extLst>
          </p:cNvPr>
          <p:cNvSpPr>
            <a:spLocks noGrp="1"/>
          </p:cNvSpPr>
          <p:nvPr/>
        </p:nvSpPr>
        <p:spPr>
          <a:xfrm>
            <a:off x="11572875" y="1952625"/>
            <a:ext cx="9525" cy="3143250"/>
          </a:xfrm>
          <a:prstGeom prst="rect">
            <a:avLst/>
          </a:prstGeom>
          <a:solidFill>
            <a:srgbClr val="F0F1F0"/>
          </a:solidFill>
          <a:ln w="0">
            <a:noFill/>
            <a:prstDash val="solid"/>
          </a:ln>
        </p:spPr>
      </p:sp>
      <p:sp>
        <p:nvSpPr>
          <p:cNvPr id="28" name="year-label-2036">
            <a:extLst>
              <a:ext uri="{FF2B5EF4-FFF2-40B4-BE49-F238E27FC236}">
                <a16:creationId xmlns:a16="http://schemas.microsoft.com/office/drawing/2014/main" id="{4A103725-B3F3-49AB-84EA-3D589FEFC680}"/>
              </a:ext>
            </a:extLst>
          </p:cNvPr>
          <p:cNvSpPr>
            <a:spLocks noGrp="1"/>
          </p:cNvSpPr>
          <p:nvPr/>
        </p:nvSpPr>
        <p:spPr>
          <a:xfrm>
            <a:off x="11344275" y="2038350"/>
            <a:ext cx="476250" cy="190500"/>
          </a:xfrm>
          <a:prstGeom prst="rect">
            <a:avLst/>
          </a:prstGeom>
          <a:noFill/>
          <a:ln w="0">
            <a:noFill/>
            <a:prstDash val="solid"/>
          </a:ln>
        </p:spPr>
        <p:txBody>
          <a:bodyPr wrap="square" lIns="0" tIns="0" rIns="0" bIns="0" anchor="t">
            <a:noAutofit/>
          </a:bodyPr>
          <a:lstStyle/>
          <a:p>
            <a:pPr algn="ctr">
              <a:lnSpc>
                <a:spcPct val="100000"/>
              </a:lnSpc>
              <a:buNone/>
              <a:defRPr sz="1050" b="0">
                <a:solidFill>
                  <a:srgbClr val="5D6268"/>
                </a:solidFill>
                <a:latin typeface="Arial"/>
                <a:ea typeface="Arial"/>
                <a:cs typeface="Arial"/>
              </a:defRPr>
            </a:pPr>
            <a:r>
              <a:rPr sz="1050" b="0">
                <a:solidFill>
                  <a:srgbClr val="5D6268"/>
                </a:solidFill>
                <a:latin typeface="Arial"/>
                <a:ea typeface="Arial"/>
                <a:cs typeface="Arial"/>
              </a:rPr>
              <a:t>2036</a:t>
            </a:r>
          </a:p>
        </p:txBody>
      </p:sp>
      <p:sp>
        <p:nvSpPr>
          <p:cNvPr id="29" name="timeline-label-1">
            <a:extLst>
              <a:ext uri="{FF2B5EF4-FFF2-40B4-BE49-F238E27FC236}">
                <a16:creationId xmlns:a16="http://schemas.microsoft.com/office/drawing/2014/main" id="{4327F7C5-E1A9-49A3-9E8E-71D3868A0C44}"/>
              </a:ext>
            </a:extLst>
          </p:cNvPr>
          <p:cNvSpPr>
            <a:spLocks noGrp="1"/>
          </p:cNvSpPr>
          <p:nvPr/>
        </p:nvSpPr>
        <p:spPr>
          <a:xfrm>
            <a:off x="457200" y="2638425"/>
            <a:ext cx="3905250" cy="457200"/>
          </a:xfrm>
          <a:prstGeom prst="rect">
            <a:avLst/>
          </a:prstGeom>
          <a:noFill/>
          <a:ln w="0">
            <a:noFill/>
            <a:prstDash val="solid"/>
          </a:ln>
        </p:spPr>
        <p:txBody>
          <a:bodyPr wrap="square" lIns="0" tIns="0" rIns="0" bIns="0" anchor="t">
            <a:noAutofit/>
          </a:bodyPr>
          <a:lstStyle/>
          <a:p>
            <a:pPr algn="l">
              <a:lnSpc>
                <a:spcPct val="100000"/>
              </a:lnSpc>
              <a:buNone/>
              <a:defRPr sz="1500" b="1">
                <a:solidFill>
                  <a:srgbClr val="111111"/>
                </a:solidFill>
                <a:latin typeface="Arial"/>
                <a:ea typeface="Arial"/>
                <a:cs typeface="Arial"/>
              </a:defRPr>
            </a:pPr>
            <a:r>
              <a:rPr sz="1500" b="1">
                <a:solidFill>
                  <a:srgbClr val="111111"/>
                </a:solidFill>
                <a:latin typeface="Arial"/>
                <a:ea typeface="Arial"/>
                <a:cs typeface="Arial"/>
              </a:rPr>
              <a:t>UN Decade on Ecosystem Restoration</a:t>
            </a:r>
          </a:p>
        </p:txBody>
      </p:sp>
      <p:sp>
        <p:nvSpPr>
          <p:cNvPr id="30" name="timeline-bar-1">
            <a:extLst>
              <a:ext uri="{FF2B5EF4-FFF2-40B4-BE49-F238E27FC236}">
                <a16:creationId xmlns:a16="http://schemas.microsoft.com/office/drawing/2014/main" id="{AD811632-8458-4FAC-A8A5-03199AB4A67D}"/>
              </a:ext>
            </a:extLst>
          </p:cNvPr>
          <p:cNvSpPr>
            <a:spLocks noGrp="1"/>
          </p:cNvSpPr>
          <p:nvPr/>
        </p:nvSpPr>
        <p:spPr>
          <a:xfrm>
            <a:off x="4381500" y="2571750"/>
            <a:ext cx="4794250" cy="514350"/>
          </a:xfrm>
          <a:prstGeom prst="rect">
            <a:avLst/>
          </a:prstGeom>
          <a:solidFill>
            <a:srgbClr val="2E8B78"/>
          </a:solidFill>
          <a:ln w="0">
            <a:noFill/>
            <a:prstDash val="solid"/>
          </a:ln>
        </p:spPr>
      </p:sp>
      <p:sp>
        <p:nvSpPr>
          <p:cNvPr id="31" name="timeline-date-1">
            <a:extLst>
              <a:ext uri="{FF2B5EF4-FFF2-40B4-BE49-F238E27FC236}">
                <a16:creationId xmlns:a16="http://schemas.microsoft.com/office/drawing/2014/main" id="{0A469D8A-30FE-4065-BD74-598522329688}"/>
              </a:ext>
            </a:extLst>
          </p:cNvPr>
          <p:cNvSpPr>
            <a:spLocks noGrp="1"/>
          </p:cNvSpPr>
          <p:nvPr/>
        </p:nvSpPr>
        <p:spPr>
          <a:xfrm>
            <a:off x="4514850" y="2714625"/>
            <a:ext cx="4527550" cy="228600"/>
          </a:xfrm>
          <a:prstGeom prst="rect">
            <a:avLst/>
          </a:prstGeom>
          <a:noFill/>
          <a:ln w="0">
            <a:noFill/>
            <a:prstDash val="solid"/>
          </a:ln>
        </p:spPr>
        <p:txBody>
          <a:bodyPr wrap="square" lIns="0" tIns="0" rIns="0" bIns="0" anchor="t">
            <a:noAutofit/>
          </a:bodyPr>
          <a:lstStyle/>
          <a:p>
            <a:pPr algn="l">
              <a:lnSpc>
                <a:spcPct val="100000"/>
              </a:lnSpc>
              <a:buNone/>
              <a:defRPr sz="1275" b="1">
                <a:solidFill>
                  <a:srgbClr val="FFFFFF"/>
                </a:solidFill>
                <a:latin typeface="Arial"/>
                <a:ea typeface="Arial"/>
                <a:cs typeface="Arial"/>
              </a:defRPr>
            </a:pPr>
            <a:r>
              <a:rPr sz="1275" b="1">
                <a:solidFill>
                  <a:srgbClr val="FFFFFF"/>
                </a:solidFill>
                <a:latin typeface="Arial"/>
                <a:ea typeface="Arial"/>
                <a:cs typeface="Arial"/>
              </a:rPr>
              <a:t>2021–2030</a:t>
            </a:r>
          </a:p>
        </p:txBody>
      </p:sp>
      <p:sp>
        <p:nvSpPr>
          <p:cNvPr id="32" name="timeline-label-2">
            <a:extLst>
              <a:ext uri="{FF2B5EF4-FFF2-40B4-BE49-F238E27FC236}">
                <a16:creationId xmlns:a16="http://schemas.microsoft.com/office/drawing/2014/main" id="{C598200E-91EC-49AB-A747-10AAAC664498}"/>
              </a:ext>
            </a:extLst>
          </p:cNvPr>
          <p:cNvSpPr>
            <a:spLocks noGrp="1"/>
          </p:cNvSpPr>
          <p:nvPr/>
        </p:nvSpPr>
        <p:spPr>
          <a:xfrm>
            <a:off x="457200" y="3400425"/>
            <a:ext cx="3905250" cy="457200"/>
          </a:xfrm>
          <a:prstGeom prst="rect">
            <a:avLst/>
          </a:prstGeom>
          <a:noFill/>
          <a:ln w="0">
            <a:noFill/>
            <a:prstDash val="solid"/>
          </a:ln>
        </p:spPr>
        <p:txBody>
          <a:bodyPr wrap="square" lIns="0" tIns="0" rIns="0" bIns="0" anchor="t">
            <a:noAutofit/>
          </a:bodyPr>
          <a:lstStyle/>
          <a:p>
            <a:pPr algn="l">
              <a:lnSpc>
                <a:spcPct val="100000"/>
              </a:lnSpc>
              <a:buNone/>
              <a:defRPr sz="1500" b="1">
                <a:solidFill>
                  <a:srgbClr val="111111"/>
                </a:solidFill>
                <a:latin typeface="Arial"/>
                <a:ea typeface="Arial"/>
                <a:cs typeface="Arial"/>
              </a:defRPr>
            </a:pPr>
            <a:r>
              <a:rPr sz="1500" b="1">
                <a:solidFill>
                  <a:srgbClr val="111111"/>
                </a:solidFill>
                <a:latin typeface="Arial"/>
                <a:ea typeface="Arial"/>
                <a:cs typeface="Arial"/>
              </a:rPr>
              <a:t>UN Decade on Sand and Dust Storms</a:t>
            </a:r>
          </a:p>
        </p:txBody>
      </p:sp>
      <p:sp>
        <p:nvSpPr>
          <p:cNvPr id="33" name="timeline-bar-2">
            <a:extLst>
              <a:ext uri="{FF2B5EF4-FFF2-40B4-BE49-F238E27FC236}">
                <a16:creationId xmlns:a16="http://schemas.microsoft.com/office/drawing/2014/main" id="{ABC1AB5D-D2C1-4339-8C58-45A2467B53C1}"/>
              </a:ext>
            </a:extLst>
          </p:cNvPr>
          <p:cNvSpPr>
            <a:spLocks noGrp="1"/>
          </p:cNvSpPr>
          <p:nvPr/>
        </p:nvSpPr>
        <p:spPr>
          <a:xfrm>
            <a:off x="6299200" y="3333750"/>
            <a:ext cx="4794250" cy="514350"/>
          </a:xfrm>
          <a:prstGeom prst="rect">
            <a:avLst/>
          </a:prstGeom>
          <a:solidFill>
            <a:srgbClr val="C99A2E"/>
          </a:solidFill>
          <a:ln w="0">
            <a:noFill/>
            <a:prstDash val="solid"/>
          </a:ln>
        </p:spPr>
      </p:sp>
      <p:sp>
        <p:nvSpPr>
          <p:cNvPr id="34" name="timeline-date-2">
            <a:extLst>
              <a:ext uri="{FF2B5EF4-FFF2-40B4-BE49-F238E27FC236}">
                <a16:creationId xmlns:a16="http://schemas.microsoft.com/office/drawing/2014/main" id="{15FFDAE7-D062-4DC2-8EDF-B9681429390F}"/>
              </a:ext>
            </a:extLst>
          </p:cNvPr>
          <p:cNvSpPr>
            <a:spLocks noGrp="1"/>
          </p:cNvSpPr>
          <p:nvPr/>
        </p:nvSpPr>
        <p:spPr>
          <a:xfrm>
            <a:off x="6432550" y="3476625"/>
            <a:ext cx="4527550" cy="228600"/>
          </a:xfrm>
          <a:prstGeom prst="rect">
            <a:avLst/>
          </a:prstGeom>
          <a:noFill/>
          <a:ln w="0">
            <a:noFill/>
            <a:prstDash val="solid"/>
          </a:ln>
        </p:spPr>
        <p:txBody>
          <a:bodyPr wrap="square" lIns="0" tIns="0" rIns="0" bIns="0" anchor="t">
            <a:noAutofit/>
          </a:bodyPr>
          <a:lstStyle/>
          <a:p>
            <a:pPr algn="l">
              <a:lnSpc>
                <a:spcPct val="100000"/>
              </a:lnSpc>
              <a:buNone/>
              <a:defRPr sz="1275" b="1">
                <a:solidFill>
                  <a:srgbClr val="FFFFFF"/>
                </a:solidFill>
                <a:latin typeface="Arial"/>
                <a:ea typeface="Arial"/>
                <a:cs typeface="Arial"/>
              </a:defRPr>
            </a:pPr>
            <a:r>
              <a:rPr sz="1275" b="1">
                <a:solidFill>
                  <a:srgbClr val="FFFFFF"/>
                </a:solidFill>
                <a:latin typeface="Arial"/>
                <a:ea typeface="Arial"/>
                <a:cs typeface="Arial"/>
              </a:rPr>
              <a:t>2025–2034</a:t>
            </a:r>
          </a:p>
        </p:txBody>
      </p:sp>
      <p:sp>
        <p:nvSpPr>
          <p:cNvPr id="35" name="timeline-label-3">
            <a:extLst>
              <a:ext uri="{FF2B5EF4-FFF2-40B4-BE49-F238E27FC236}">
                <a16:creationId xmlns:a16="http://schemas.microsoft.com/office/drawing/2014/main" id="{9BDDC684-E16D-42F1-9E56-D010391636B9}"/>
              </a:ext>
            </a:extLst>
          </p:cNvPr>
          <p:cNvSpPr>
            <a:spLocks noGrp="1"/>
          </p:cNvSpPr>
          <p:nvPr/>
        </p:nvSpPr>
        <p:spPr>
          <a:xfrm>
            <a:off x="457200" y="4162425"/>
            <a:ext cx="3905250" cy="457200"/>
          </a:xfrm>
          <a:prstGeom prst="rect">
            <a:avLst/>
          </a:prstGeom>
          <a:noFill/>
          <a:ln w="0">
            <a:noFill/>
            <a:prstDash val="solid"/>
          </a:ln>
        </p:spPr>
        <p:txBody>
          <a:bodyPr wrap="square" lIns="0" tIns="0" rIns="0" bIns="0" anchor="t">
            <a:noAutofit/>
          </a:bodyPr>
          <a:lstStyle/>
          <a:p>
            <a:pPr algn="l">
              <a:lnSpc>
                <a:spcPct val="100000"/>
              </a:lnSpc>
              <a:buNone/>
              <a:defRPr sz="1500" b="1">
                <a:solidFill>
                  <a:srgbClr val="111111"/>
                </a:solidFill>
                <a:latin typeface="Arial"/>
                <a:ea typeface="Arial"/>
                <a:cs typeface="Arial"/>
              </a:defRPr>
            </a:pPr>
            <a:r>
              <a:rPr sz="1500" b="1">
                <a:solidFill>
                  <a:srgbClr val="111111"/>
                </a:solidFill>
                <a:latin typeface="Arial"/>
                <a:ea typeface="Arial"/>
                <a:cs typeface="Arial"/>
              </a:rPr>
              <a:t>UN Decade on Afforestation &amp; Reforestation</a:t>
            </a:r>
          </a:p>
        </p:txBody>
      </p:sp>
      <p:sp>
        <p:nvSpPr>
          <p:cNvPr id="36" name="timeline-bar-3">
            <a:extLst>
              <a:ext uri="{FF2B5EF4-FFF2-40B4-BE49-F238E27FC236}">
                <a16:creationId xmlns:a16="http://schemas.microsoft.com/office/drawing/2014/main" id="{13D61C4F-4631-4E0B-B43E-0847130C6A13}"/>
              </a:ext>
            </a:extLst>
          </p:cNvPr>
          <p:cNvSpPr>
            <a:spLocks noGrp="1"/>
          </p:cNvSpPr>
          <p:nvPr/>
        </p:nvSpPr>
        <p:spPr>
          <a:xfrm>
            <a:off x="7258050" y="4095750"/>
            <a:ext cx="4794250" cy="514350"/>
          </a:xfrm>
          <a:prstGeom prst="rect">
            <a:avLst/>
          </a:prstGeom>
          <a:solidFill>
            <a:srgbClr val="0F5A50"/>
          </a:solidFill>
          <a:ln w="0">
            <a:noFill/>
            <a:prstDash val="solid"/>
          </a:ln>
        </p:spPr>
      </p:sp>
      <p:sp>
        <p:nvSpPr>
          <p:cNvPr id="37" name="timeline-date-3">
            <a:extLst>
              <a:ext uri="{FF2B5EF4-FFF2-40B4-BE49-F238E27FC236}">
                <a16:creationId xmlns:a16="http://schemas.microsoft.com/office/drawing/2014/main" id="{378CC779-BA31-40E6-8F9A-8B7F2F94A071}"/>
              </a:ext>
            </a:extLst>
          </p:cNvPr>
          <p:cNvSpPr>
            <a:spLocks noGrp="1"/>
          </p:cNvSpPr>
          <p:nvPr/>
        </p:nvSpPr>
        <p:spPr>
          <a:xfrm>
            <a:off x="7391400" y="4238625"/>
            <a:ext cx="4527550" cy="228600"/>
          </a:xfrm>
          <a:prstGeom prst="rect">
            <a:avLst/>
          </a:prstGeom>
          <a:noFill/>
          <a:ln w="0">
            <a:noFill/>
            <a:prstDash val="solid"/>
          </a:ln>
        </p:spPr>
        <p:txBody>
          <a:bodyPr wrap="square" lIns="0" tIns="0" rIns="0" bIns="0" anchor="t">
            <a:noAutofit/>
          </a:bodyPr>
          <a:lstStyle/>
          <a:p>
            <a:pPr algn="l">
              <a:lnSpc>
                <a:spcPct val="100000"/>
              </a:lnSpc>
              <a:buNone/>
              <a:defRPr sz="1275" b="1">
                <a:solidFill>
                  <a:srgbClr val="FFFFFF"/>
                </a:solidFill>
                <a:latin typeface="Arial"/>
                <a:ea typeface="Arial"/>
                <a:cs typeface="Arial"/>
              </a:defRPr>
            </a:pPr>
            <a:r>
              <a:rPr sz="1275" b="1">
                <a:solidFill>
                  <a:srgbClr val="FFFFFF"/>
                </a:solidFill>
                <a:latin typeface="Arial"/>
                <a:ea typeface="Arial"/>
                <a:cs typeface="Arial"/>
              </a:rPr>
              <a:t>2027–2036</a:t>
            </a:r>
          </a:p>
        </p:txBody>
      </p:sp>
    </p:spTree>
    <p:extLst>
      <p:ext uri="{BB962C8B-B14F-4D97-AF65-F5344CB8AC3E}">
        <p14:creationId xmlns:p14="http://schemas.microsoft.com/office/powerpoint/2010/main" val="1069215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220765FC-4A95-616B-23C5-8CC74EAC88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821" y="523316"/>
            <a:ext cx="4345858" cy="3997208"/>
          </a:xfrm>
          <a:prstGeom prst="rect">
            <a:avLst/>
          </a:prstGeom>
        </p:spPr>
      </p:pic>
      <p:pic>
        <p:nvPicPr>
          <p:cNvPr id="5" name="Resim 4">
            <a:extLst>
              <a:ext uri="{FF2B5EF4-FFF2-40B4-BE49-F238E27FC236}">
                <a16:creationId xmlns:a16="http://schemas.microsoft.com/office/drawing/2014/main" id="{01AB850D-A6EA-B6E3-2563-496E29BC04DB}"/>
              </a:ext>
            </a:extLst>
          </p:cNvPr>
          <p:cNvPicPr>
            <a:picLocks noChangeAspect="1"/>
          </p:cNvPicPr>
          <p:nvPr/>
        </p:nvPicPr>
        <p:blipFill>
          <a:blip r:embed="rId3"/>
          <a:stretch>
            <a:fillRect/>
          </a:stretch>
        </p:blipFill>
        <p:spPr>
          <a:xfrm>
            <a:off x="4939815" y="720373"/>
            <a:ext cx="6826364" cy="3603094"/>
          </a:xfrm>
          <a:prstGeom prst="rect">
            <a:avLst/>
          </a:prstGeom>
        </p:spPr>
      </p:pic>
    </p:spTree>
    <p:extLst>
      <p:ext uri="{BB962C8B-B14F-4D97-AF65-F5344CB8AC3E}">
        <p14:creationId xmlns:p14="http://schemas.microsoft.com/office/powerpoint/2010/main" val="3601600437"/>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1603</Words>
  <Application>Microsoft Office PowerPoint</Application>
  <DocSecurity>0</DocSecurity>
  <PresentationFormat>Geniş ekran</PresentationFormat>
  <Paragraphs>180</Paragraphs>
  <Slides>19</Slides>
  <Notes>6</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19</vt:i4>
      </vt:variant>
    </vt:vector>
  </HeadingPairs>
  <TitlesOfParts>
    <vt:vector size="22" baseType="lpstr">
      <vt:lpstr>Arial</vt:lpstr>
      <vt:lpstr>Calibri</vt:lpstr>
      <vt:lpstr>ChatGPT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İsmail Belen</cp:lastModifiedBy>
  <cp:revision>8</cp:revision>
  <dcterms:created xsi:type="dcterms:W3CDTF">2026-07-26T14:56:48Z</dcterms:created>
  <dcterms:modified xsi:type="dcterms:W3CDTF">2026-07-28T04:05:16Z</dcterms:modified>
</cp:coreProperties>
</file>