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3"/>
  </p:notesMasterIdLst>
  <p:sldIdLst>
    <p:sldId id="256" r:id="rId3"/>
    <p:sldId id="297" r:id="rId4"/>
    <p:sldId id="315" r:id="rId5"/>
    <p:sldId id="298" r:id="rId6"/>
    <p:sldId id="316" r:id="rId7"/>
    <p:sldId id="317" r:id="rId8"/>
    <p:sldId id="319" r:id="rId9"/>
    <p:sldId id="321" r:id="rId10"/>
    <p:sldId id="322" r:id="rId11"/>
    <p:sldId id="313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815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8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5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75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3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56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1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0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6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01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9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tmp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69815" y="76589"/>
            <a:ext cx="11521441" cy="3702309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538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 </a:t>
            </a:r>
            <a:r>
              <a:rPr lang="tr-TR" sz="3600" b="1" dirty="0">
                <a:solidFill>
                  <a:srgbClr val="1538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Forest </a:t>
            </a:r>
            <a:r>
              <a:rPr lang="en-US" sz="3600" b="1" dirty="0">
                <a:solidFill>
                  <a:srgbClr val="1538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Nursery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1538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in Uzbekistan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4545873" y="4184392"/>
            <a:ext cx="2835574" cy="1025276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US" sz="1400" b="1" noProof="0" dirty="0">
                <a:solidFill>
                  <a:srgbClr val="1538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August 2026</a:t>
            </a:r>
          </a:p>
          <a:p>
            <a:pPr algn="ctr"/>
            <a:endParaRPr lang="tr-TR" sz="1400" b="1" dirty="0">
              <a:solidFill>
                <a:srgbClr val="15382F"/>
              </a:solidFill>
              <a:latin typeface="Aptos" pitchFamily="34" charset="0"/>
            </a:endParaRPr>
          </a:p>
          <a:p>
            <a:pPr algn="ctr"/>
            <a:r>
              <a:rPr lang="tr-TR" sz="1400" b="1" dirty="0">
                <a:solidFill>
                  <a:srgbClr val="15382F"/>
                </a:solidFill>
                <a:latin typeface="Aptos" pitchFamily="34" charset="0"/>
              </a:rPr>
              <a:t>İsmail BELEN</a:t>
            </a:r>
            <a:endParaRPr lang="tr-TR" b="1" dirty="0"/>
          </a:p>
          <a:p>
            <a:pPr algn="ctr"/>
            <a:endParaRPr lang="tr-TR" sz="1400" dirty="0"/>
          </a:p>
          <a:p>
            <a:pPr marL="0" indent="0" algn="ctr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951F737-1EA5-F9DC-4146-1777ABB11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39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846676-8F2A-AD62-B29D-B13629BE9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450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noProof="0"/>
              <a:t>Purpose of the Presentation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15B41E-90DA-5E4E-83E1-F338E3D1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72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noProof="0" dirty="0"/>
              <a:t>This presentation provides management with a comprehensive overview of the work completed and the activities planned under Contract No. LRP/IC/08, signed between the Project Management Unit of the Uzbekistan Resilient Landscapes Restoration Project</a:t>
            </a:r>
            <a:r>
              <a:rPr lang="tr-TR" noProof="0" dirty="0"/>
              <a:t> </a:t>
            </a:r>
            <a:r>
              <a:rPr lang="en-US" noProof="0" dirty="0"/>
              <a:t>and International Consultant Mr. Ismail Belen.</a:t>
            </a:r>
          </a:p>
          <a:p>
            <a:r>
              <a:rPr lang="en-US" noProof="0" dirty="0"/>
              <a:t>The contract covers the technical assessment, feasibility studies, detailed design, upgrading and preparation of nine forestry nurseries in Uzbekistan.</a:t>
            </a:r>
          </a:p>
          <a:p>
            <a:r>
              <a:rPr lang="en-US" b="1" noProof="0" dirty="0"/>
              <a:t>Key Objectives</a:t>
            </a:r>
            <a:endParaRPr lang="en-US" noProof="0" dirty="0"/>
          </a:p>
          <a:p>
            <a:pPr lvl="1"/>
            <a:r>
              <a:rPr lang="en-US" noProof="0" dirty="0"/>
              <a:t>Present the activities and technical deliverables completed under the contract</a:t>
            </a:r>
          </a:p>
          <a:p>
            <a:pPr lvl="1"/>
            <a:r>
              <a:rPr lang="en-US" noProof="0" dirty="0"/>
              <a:t>Report the current status and results achieved for the nine forestry nurseries</a:t>
            </a:r>
          </a:p>
          <a:p>
            <a:pPr lvl="1"/>
            <a:r>
              <a:rPr lang="en-US" noProof="0" dirty="0"/>
              <a:t>Present the institutional approvals and developments following the stakeholder consultations</a:t>
            </a:r>
          </a:p>
          <a:p>
            <a:pPr lvl="1"/>
            <a:r>
              <a:rPr lang="en-US" noProof="0" dirty="0"/>
              <a:t>Outline the remaining contractual activities, management decisions and next steps required for implementation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7375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F23F10-C5B1-96E2-2C77-AB2D7CC0A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722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b="1" noProof="0"/>
              <a:t>Work Completed to Date</a:t>
            </a:r>
            <a:endParaRPr lang="en-US" sz="1800" noProof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868D1B-10EC-443D-D9FA-5C1DC8E18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sz="2400" noProof="0" dirty="0"/>
              <a:t>Field assessments and feasibility studies were completed for all nine forestry nurseries.</a:t>
            </a:r>
          </a:p>
          <a:p>
            <a:pPr lvl="0"/>
            <a:r>
              <a:rPr lang="en-US" sz="2400" noProof="0" dirty="0"/>
              <a:t>The Forestry Agency invited the management authorities responsible for the nine nurseries to the coordination and stakeholder consultation meeting held at GREEN University on </a:t>
            </a:r>
            <a:r>
              <a:rPr lang="en-US" sz="2400" b="1" noProof="0" dirty="0"/>
              <a:t>9 July 2026</a:t>
            </a:r>
            <a:r>
              <a:rPr lang="en-US" sz="2400" noProof="0" dirty="0"/>
              <a:t>.</a:t>
            </a:r>
          </a:p>
          <a:p>
            <a:pPr lvl="0"/>
            <a:r>
              <a:rPr lang="en-US" sz="2400" noProof="0" dirty="0"/>
              <a:t>Following the meeting, written proposals, technical requirements, confirmations and consents were received from all nine forestry enterprises.</a:t>
            </a:r>
          </a:p>
          <a:p>
            <a:pPr lvl="0"/>
            <a:r>
              <a:rPr lang="en-US" sz="2400" noProof="0" dirty="0"/>
              <a:t>Based on this first round of feedback, the Phase 6 documents were revised and resubmitted </a:t>
            </a:r>
            <a:r>
              <a:rPr lang="en-US" sz="2400" b="1" noProof="0" dirty="0"/>
              <a:t>on 13 July 2026</a:t>
            </a:r>
            <a:r>
              <a:rPr lang="en-US" sz="2400" noProof="0" dirty="0"/>
              <a:t>.</a:t>
            </a:r>
          </a:p>
          <a:p>
            <a:pPr lvl="0"/>
            <a:r>
              <a:rPr lang="en-US" sz="2400" noProof="0" dirty="0"/>
              <a:t>The revised documents were subsequently circulated to the nine forestry enterprises for a second round of review, and their final confirmations and consents were obtained.</a:t>
            </a:r>
          </a:p>
          <a:p>
            <a:pPr lvl="0"/>
            <a:r>
              <a:rPr lang="en-US" sz="2400" noProof="0" dirty="0"/>
              <a:t>In accordance with these approvals, the </a:t>
            </a:r>
            <a:r>
              <a:rPr lang="en-US" sz="2400" b="1" noProof="0" dirty="0"/>
              <a:t>Second Revised Phase 6 – Technical Specifications, Bills of Quantities and Cost Estimates Package for the Nine Forestry Nurseries</a:t>
            </a:r>
            <a:r>
              <a:rPr lang="en-US" sz="2400" noProof="0" dirty="0"/>
              <a:t> was submitted by International Consultant Ismail Belen on </a:t>
            </a:r>
            <a:r>
              <a:rPr lang="en-US" sz="2400" b="1" noProof="0" dirty="0"/>
              <a:t>17 July 2026</a:t>
            </a:r>
            <a:r>
              <a:rPr lang="en-US" sz="2400" noProof="0" dirty="0"/>
              <a:t>.</a:t>
            </a:r>
          </a:p>
          <a:p>
            <a:pPr lvl="0"/>
            <a:r>
              <a:rPr lang="en-US" sz="2400" noProof="0" dirty="0"/>
              <a:t>The Forestry Agency formally accepted the Second Revised Phase 6 package and transmitted it to the PIU through its official letter No. 01/32-4110 dated </a:t>
            </a:r>
            <a:r>
              <a:rPr lang="en-US" sz="2400" b="1" noProof="0" dirty="0"/>
              <a:t>23 July 2026</a:t>
            </a:r>
            <a:r>
              <a:rPr lang="en-US" sz="2400" noProof="0" dirty="0"/>
              <a:t>.</a:t>
            </a:r>
          </a:p>
          <a:p>
            <a:endParaRPr lang="en-US" sz="2400" noProof="0" dirty="0"/>
          </a:p>
        </p:txBody>
      </p:sp>
    </p:spTree>
    <p:extLst>
      <p:ext uri="{BB962C8B-B14F-4D97-AF65-F5344CB8AC3E}">
        <p14:creationId xmlns:p14="http://schemas.microsoft.com/office/powerpoint/2010/main" val="3230213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5F3F3CC-7FF9-8AC7-F0ED-AA446F077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86" y="284197"/>
            <a:ext cx="4366638" cy="531922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353E8CA-BE0B-DE78-7AE8-961D2D6E5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1033" y="393642"/>
            <a:ext cx="3197290" cy="239796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7A99CC6-747D-48B1-2C58-3FD5E10AA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231" y="386709"/>
            <a:ext cx="3079015" cy="230926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9C0CDDA-B02C-0F40-019F-175404DB8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395" y="2802506"/>
            <a:ext cx="4808375" cy="366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9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9AE9895-720B-E9E6-0B60-A467C91E8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20" y="254995"/>
            <a:ext cx="4922947" cy="634801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5396633-DD64-1C5B-B489-DBEDE1009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707" y="121336"/>
            <a:ext cx="4961050" cy="673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1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50C9E34-8E3D-B785-3635-43798568A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233"/>
            <a:ext cx="4854361" cy="677476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9EF5780-53A7-846A-993C-3650D5BBE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769" y="14647"/>
            <a:ext cx="4915326" cy="68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18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AD2BB1-A371-A5AE-B1F9-7A230BD28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503" y="472184"/>
            <a:ext cx="10546994" cy="591363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C85CF89-B1F0-CE68-F408-A4930BBAF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77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65CB5-AE27-9C5A-3B15-58E85C133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5887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1600" b="1" dirty="0"/>
              <a:t>NEXT STEPS-Nursery Construction and Implementation – </a:t>
            </a:r>
            <a:r>
              <a:rPr lang="tr-TR" sz="1600" b="1" dirty="0" err="1"/>
              <a:t>Capacity</a:t>
            </a:r>
            <a:r>
              <a:rPr lang="tr-TR" sz="1600" b="1" dirty="0"/>
              <a:t> Development-1. NURSERY CONSTRUCTION</a:t>
            </a:r>
            <a:br>
              <a:rPr lang="tr-TR" sz="1600" dirty="0"/>
            </a:br>
            <a:endParaRPr lang="en-US" sz="1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C9E05A-66D1-4417-936D-2CD1E5202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629" y="1253330"/>
            <a:ext cx="10515600" cy="5063493"/>
          </a:xfrm>
        </p:spPr>
        <p:txBody>
          <a:bodyPr>
            <a:noAutofit/>
          </a:bodyPr>
          <a:lstStyle/>
          <a:p>
            <a:r>
              <a:rPr lang="en-US" sz="1600" b="1" dirty="0"/>
              <a:t>Final Design and Tender Documentation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Yashilloyiha</a:t>
            </a:r>
            <a:r>
              <a:rPr lang="en-US" sz="1600" dirty="0"/>
              <a:t> Design Institute will complete the national Design and Estimate Documentation, technical specifications, Bills of Quantities, cost estimates and tender documents for all nine nurseries.</a:t>
            </a:r>
            <a:br>
              <a:rPr lang="en-US" sz="1600" dirty="0"/>
            </a:br>
            <a:r>
              <a:rPr lang="en-US" sz="1600" dirty="0"/>
              <a:t>• The Forestry Agency and the PIU will review and approve the technical scope before procurement.</a:t>
            </a:r>
          </a:p>
          <a:p>
            <a:r>
              <a:rPr lang="en-US" sz="1600" b="1" noProof="0" dirty="0"/>
              <a:t>Financing and Procurement Planning</a:t>
            </a:r>
            <a:br>
              <a:rPr lang="en-US" sz="1600" noProof="0" dirty="0"/>
            </a:br>
            <a:r>
              <a:rPr lang="en-US" sz="1600" noProof="0" dirty="0"/>
              <a:t>• The PIU, on behalf of the Forestry Agency, will finalize financing arrangements with the World Bank and update the Project Procurement Plan.</a:t>
            </a:r>
            <a:br>
              <a:rPr lang="en-US" sz="1600" noProof="0" dirty="0"/>
            </a:br>
            <a:r>
              <a:rPr lang="en-US" sz="1600" noProof="0" dirty="0"/>
              <a:t>• All procurement transactions will be managed by the PIU through the World Bank’s STEP system.</a:t>
            </a:r>
          </a:p>
          <a:p>
            <a:r>
              <a:rPr lang="en-US" sz="1600" b="1" noProof="0" dirty="0"/>
              <a:t>Tendering and Contract Award</a:t>
            </a:r>
            <a:br>
              <a:rPr lang="en-US" sz="1600" noProof="0" dirty="0"/>
            </a:br>
            <a:r>
              <a:rPr lang="en-US" sz="1600" noProof="0" dirty="0"/>
              <a:t>• The Forestry Agency will act as the Project Implementing Agency and Employer.</a:t>
            </a:r>
            <a:br>
              <a:rPr lang="en-US" sz="1600" noProof="0" dirty="0"/>
            </a:br>
            <a:r>
              <a:rPr lang="en-US" sz="1600" noProof="0" dirty="0"/>
              <a:t>• The PIU Procurement Team will conduct the tender on behalf of the Forestry Agency, coordinate bid opening and technical evaluation, prepare the evaluation report and obtain the World Bank’s no-objection where required.</a:t>
            </a:r>
            <a:br>
              <a:rPr lang="en-US" sz="1600" noProof="0" dirty="0"/>
            </a:br>
            <a:r>
              <a:rPr lang="en-US" sz="1600" noProof="0" dirty="0"/>
              <a:t>• Following approval of the evaluation results, the construction contracts will be awarded and signed under the authorized project arrangements.</a:t>
            </a:r>
          </a:p>
          <a:p>
            <a:r>
              <a:rPr lang="en-US" sz="1600" b="1" noProof="0" dirty="0"/>
              <a:t>Construction, Supervision and Handover</a:t>
            </a:r>
            <a:br>
              <a:rPr lang="en-US" sz="1600" noProof="0" dirty="0"/>
            </a:br>
            <a:r>
              <a:rPr lang="en-US" sz="1600" noProof="0" dirty="0"/>
              <a:t>• Selected contractors will construct the nurseries in accordance with the approved designs, contracts and environmental and social requirements.</a:t>
            </a:r>
            <a:br>
              <a:rPr lang="en-US" sz="1600" noProof="0" dirty="0"/>
            </a:br>
            <a:r>
              <a:rPr lang="en-US" sz="1600" noProof="0" dirty="0"/>
              <a:t>• The PIU will manage the contracts, payments, safeguards, monitoring and reporting.</a:t>
            </a:r>
            <a:br>
              <a:rPr lang="en-US" sz="1600" noProof="0" dirty="0"/>
            </a:br>
            <a:r>
              <a:rPr lang="en-US" sz="1600" noProof="0" dirty="0"/>
              <a:t>• Completed nurseries will be inspected, formally accepted and handed over to the responsible forestry enterprises for operation.</a:t>
            </a:r>
          </a:p>
        </p:txBody>
      </p:sp>
    </p:spTree>
    <p:extLst>
      <p:ext uri="{BB962C8B-B14F-4D97-AF65-F5344CB8AC3E}">
        <p14:creationId xmlns:p14="http://schemas.microsoft.com/office/powerpoint/2010/main" val="1293993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65CB5-AE27-9C5A-3B15-58E85C133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91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1800" b="1" dirty="0"/>
              <a:t>NEXT STEPS-Nursery Construction and Implementation – </a:t>
            </a:r>
            <a:r>
              <a:rPr lang="tr-TR" sz="1800" b="1" dirty="0" err="1"/>
              <a:t>Capacity</a:t>
            </a:r>
            <a:r>
              <a:rPr lang="tr-TR" sz="1800" b="1" dirty="0"/>
              <a:t> Development-2. IMPLEMENTATION AND CAPACITY DEVELOPMENT</a:t>
            </a:r>
            <a:br>
              <a:rPr lang="tr-TR" sz="1800" dirty="0"/>
            </a:br>
            <a:endParaRPr lang="en-US" sz="1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C9E05A-66D1-4417-936D-2CD1E5202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5706"/>
            <a:ext cx="10515600" cy="4351338"/>
          </a:xfrm>
        </p:spPr>
        <p:txBody>
          <a:bodyPr>
            <a:noAutofit/>
          </a:bodyPr>
          <a:lstStyle/>
          <a:p>
            <a:r>
              <a:rPr lang="en-US" sz="1400" b="1" noProof="0" dirty="0"/>
              <a:t>Policy and Institutional Development</a:t>
            </a:r>
            <a:br>
              <a:rPr lang="en-US" sz="1400" noProof="0" dirty="0"/>
            </a:br>
            <a:r>
              <a:rPr lang="en-US" sz="1400" noProof="0" dirty="0"/>
              <a:t>• The Forestry Agency will lead the preparation of the required nursery, seed, planting-material, afforestation and private-sector regulations.</a:t>
            </a:r>
            <a:br>
              <a:rPr lang="en-US" sz="1400" noProof="0" dirty="0"/>
            </a:br>
            <a:r>
              <a:rPr lang="en-US" sz="1400" noProof="0" dirty="0"/>
              <a:t>• The PIU will formalize the additional assignment and issue written instructions to International Consultant Mr. Ismail Belen.</a:t>
            </a:r>
          </a:p>
          <a:p>
            <a:r>
              <a:rPr lang="en-US" sz="1400" b="1" noProof="0" dirty="0"/>
              <a:t>Human and Institutional Capacity</a:t>
            </a:r>
            <a:br>
              <a:rPr lang="en-US" sz="1400" noProof="0" dirty="0"/>
            </a:br>
            <a:r>
              <a:rPr lang="en-US" sz="1400" noProof="0" dirty="0"/>
              <a:t>• Training programmes will be developed for nursery managers, technical staff, forestry enterprises, communities and private producers.</a:t>
            </a:r>
            <a:br>
              <a:rPr lang="en-US" sz="1400" noProof="0" dirty="0"/>
            </a:br>
            <a:r>
              <a:rPr lang="en-US" sz="1400" noProof="0" dirty="0"/>
              <a:t>• Activities will include technical training, training of trainers, on-the-job training, study visits, international workplace training and operational management support, subject to approved work plans and budgets.</a:t>
            </a:r>
          </a:p>
          <a:p>
            <a:r>
              <a:rPr lang="en-US" sz="1400" b="1" noProof="0" dirty="0"/>
              <a:t>Planting Demand and Market Planning</a:t>
            </a:r>
            <a:br>
              <a:rPr lang="en-US" sz="1400" noProof="0" dirty="0"/>
            </a:br>
            <a:r>
              <a:rPr lang="en-US" sz="1400" noProof="0" dirty="0"/>
              <a:t>• Afforestation, rehabilitation, agroforestry, protective planting and commercial planting areas will be identified and developed into annual planting programmes.</a:t>
            </a:r>
            <a:br>
              <a:rPr lang="en-US" sz="1400" noProof="0" dirty="0"/>
            </a:br>
            <a:r>
              <a:rPr lang="en-US" sz="1400" noProof="0" dirty="0"/>
              <a:t>• Demand, market opportunities, private-sector participation and potential export requirements will be assessed before full-scale nursery production begins.</a:t>
            </a:r>
          </a:p>
          <a:p>
            <a:r>
              <a:rPr lang="en-US" sz="1400" b="1" noProof="0" dirty="0"/>
              <a:t>Seed and Propagation Material Planning</a:t>
            </a:r>
            <a:br>
              <a:rPr lang="en-US" sz="1400" noProof="0" dirty="0"/>
            </a:br>
            <a:r>
              <a:rPr lang="en-US" sz="1400" noProof="0" dirty="0"/>
              <a:t>• Seed sources, provenances, seed orchards, superior trees, grafting material, mother plantations and seed-bank requirements will be identified and registered.</a:t>
            </a:r>
            <a:br>
              <a:rPr lang="en-US" sz="1400" noProof="0" dirty="0"/>
            </a:br>
            <a:r>
              <a:rPr lang="en-US" sz="1400" noProof="0" dirty="0"/>
              <a:t>• Species, quantities and production schedules will be matched with ecological site classifications and approved planting programmes.</a:t>
            </a:r>
          </a:p>
          <a:p>
            <a:r>
              <a:rPr lang="en-US" sz="1400" b="1" noProof="0" dirty="0"/>
              <a:t>THE CONSTRUCTION AND CAPACITY-DEVELOPMENT WORKSTREAMS MUST PROCEED IN PARALLEL.</a:t>
            </a:r>
            <a:endParaRPr lang="en-US" sz="1400" noProof="0" dirty="0"/>
          </a:p>
          <a:p>
            <a:endParaRPr lang="en-US" sz="1400" noProof="0" dirty="0"/>
          </a:p>
        </p:txBody>
      </p:sp>
    </p:spTree>
    <p:extLst>
      <p:ext uri="{BB962C8B-B14F-4D97-AF65-F5344CB8AC3E}">
        <p14:creationId xmlns:p14="http://schemas.microsoft.com/office/powerpoint/2010/main" val="606969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810</Words>
  <Application>Microsoft Office PowerPoint</Application>
  <PresentationFormat>Geniş ekran</PresentationFormat>
  <Paragraphs>33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Office Theme</vt:lpstr>
      <vt:lpstr>1_Office Theme</vt:lpstr>
      <vt:lpstr>PowerPoint Sunusu</vt:lpstr>
      <vt:lpstr>Purpose of the Presentation</vt:lpstr>
      <vt:lpstr>Work Completed to Date</vt:lpstr>
      <vt:lpstr>PowerPoint Sunusu</vt:lpstr>
      <vt:lpstr>PowerPoint Sunusu</vt:lpstr>
      <vt:lpstr>PowerPoint Sunusu</vt:lpstr>
      <vt:lpstr>PowerPoint Sunusu</vt:lpstr>
      <vt:lpstr>NEXT STEPS-Nursery Construction and Implementation – Capacity Development-1. NURSERY CONSTRUCTION </vt:lpstr>
      <vt:lpstr>NEXT STEPS-Nursery Construction and Implementation – Capacity Development-2. IMPLEMENTATION AND CAPACITY DEVELOPMENT </vt:lpstr>
      <vt:lpstr>PowerPoint Sunusu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Nursery System in Uzbekistan</dc:title>
  <dc:subject>RESILAND CA+ 9 Forestry Nurseries Presentation</dc:subject>
  <dc:creator>OpenAI</dc:creator>
  <cp:lastModifiedBy>İsmail Belen</cp:lastModifiedBy>
  <cp:revision>18</cp:revision>
  <dcterms:created xsi:type="dcterms:W3CDTF">2026-06-30T18:21:32Z</dcterms:created>
  <dcterms:modified xsi:type="dcterms:W3CDTF">2026-08-01T06:57:57Z</dcterms:modified>
</cp:coreProperties>
</file>